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9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  <p:sldMasterId id="2147483664" r:id="rId3"/>
    <p:sldMasterId id="2147483676" r:id="rId4"/>
    <p:sldMasterId id="2147483688" r:id="rId5"/>
    <p:sldMasterId id="2147483703" r:id="rId6"/>
    <p:sldMasterId id="2147483718" r:id="rId7"/>
    <p:sldMasterId id="2147483733" r:id="rId8"/>
    <p:sldMasterId id="2147483748" r:id="rId9"/>
    <p:sldMasterId id="2147483763" r:id="rId10"/>
    <p:sldMasterId id="2147483778" r:id="rId11"/>
  </p:sldMasterIdLst>
  <p:notesMasterIdLst>
    <p:notesMasterId r:id="rId31"/>
  </p:notesMasterIdLst>
  <p:handoutMasterIdLst>
    <p:handoutMasterId r:id="rId32"/>
  </p:handoutMasterIdLst>
  <p:sldIdLst>
    <p:sldId id="259" r:id="rId12"/>
    <p:sldId id="290" r:id="rId13"/>
    <p:sldId id="292" r:id="rId14"/>
    <p:sldId id="291" r:id="rId15"/>
    <p:sldId id="293" r:id="rId16"/>
    <p:sldId id="294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289" r:id="rId26"/>
    <p:sldId id="295" r:id="rId27"/>
    <p:sldId id="296" r:id="rId28"/>
    <p:sldId id="297" r:id="rId29"/>
    <p:sldId id="306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9CC93D-E52E-4D84-901B-11D7331DD495}">
          <p14:sldIdLst>
            <p14:sldId id="259"/>
            <p14:sldId id="290"/>
            <p14:sldId id="292"/>
            <p14:sldId id="291"/>
            <p14:sldId id="293"/>
            <p14:sldId id="294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289"/>
            <p14:sldId id="295"/>
            <p14:sldId id="296"/>
            <p14:sldId id="297"/>
            <p14:sldId id="30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ED6"/>
    <a:srgbClr val="0033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3977" autoAdjust="0"/>
  </p:normalViewPr>
  <p:slideViewPr>
    <p:cSldViewPr>
      <p:cViewPr varScale="1">
        <p:scale>
          <a:sx n="92" d="100"/>
          <a:sy n="92" d="100"/>
        </p:scale>
        <p:origin x="132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14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7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0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6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1" Type="http://schemas.openxmlformats.org/officeDocument/2006/relationships/slideMaster" Target="slideMasters/slideMaster10.xml"/><Relationship Id="rId24" Type="http://schemas.openxmlformats.org/officeDocument/2006/relationships/slide" Target="slides/slide13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4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9.xml"/><Relationship Id="rId19" Type="http://schemas.openxmlformats.org/officeDocument/2006/relationships/slide" Target="slides/slide8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3.xml"/><Relationship Id="rId9" Type="http://schemas.openxmlformats.org/officeDocument/2006/relationships/slideMaster" Target="slideMasters/slideMaster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FDC75-7F73-4A4A-A77C-09AADF00E0EA}" type="datetimeFigureOut">
              <a:rPr lang="en-US" smtClean="0"/>
              <a:pPr/>
              <a:t>02/20/2017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226BF-1F13-42D3-80DC-373E7ADD1E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450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AEF76B-3757-4A0B-AF93-28494465C1DD}" type="datetimeFigureOut">
              <a:rPr lang="en-US" smtClean="0"/>
              <a:pPr/>
              <a:t>02/20/2017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693FD4-8F83-4EF7-AC3F-0DC0388986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939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template can be used as a starter file for presenting training materials in a group setting.</a:t>
            </a:r>
          </a:p>
          <a:p>
            <a:endParaRPr lang="en-US" dirty="0" smtClean="0"/>
          </a:p>
          <a:p>
            <a:pPr lvl="0"/>
            <a:r>
              <a:rPr lang="en-US" sz="1200" b="1" dirty="0" smtClean="0"/>
              <a:t>Sections</a:t>
            </a:r>
            <a:endParaRPr lang="en-US" sz="1200" b="0" dirty="0" smtClean="0"/>
          </a:p>
          <a:p>
            <a:pPr lvl="0"/>
            <a:r>
              <a:rPr lang="en-US" sz="1200" b="0" dirty="0" smtClean="0"/>
              <a:t>Right-click on a slide to add sections.</a:t>
            </a:r>
            <a:r>
              <a:rPr lang="en-US" sz="1200" b="0" baseline="0" dirty="0" smtClean="0"/>
              <a:t> Sections can help to organize your slides or facilitate collaboration between multiple authors.</a:t>
            </a:r>
            <a:endParaRPr lang="en-US" sz="1200" b="0" dirty="0" smtClean="0"/>
          </a:p>
          <a:p>
            <a:pPr lvl="0"/>
            <a:endParaRPr lang="en-US" sz="1200" b="1" dirty="0" smtClean="0"/>
          </a:p>
          <a:p>
            <a:pPr lvl="0"/>
            <a:r>
              <a:rPr lang="en-US" sz="1200" b="1" dirty="0" smtClean="0"/>
              <a:t>Notes</a:t>
            </a:r>
          </a:p>
          <a:p>
            <a:pPr lvl="0"/>
            <a:r>
              <a:rPr lang="en-US" sz="1200" dirty="0" smtClean="0"/>
              <a:t>Use the Notes section for delivery notes or to provide additional details for the audience.</a:t>
            </a:r>
            <a:r>
              <a:rPr lang="en-US" sz="1200" baseline="0" dirty="0" smtClean="0"/>
              <a:t> View these notes in Presentation View during your presentation. </a:t>
            </a:r>
          </a:p>
          <a:p>
            <a:pPr lvl="0">
              <a:buFontTx/>
              <a:buNone/>
            </a:pPr>
            <a:r>
              <a:rPr lang="en-US" sz="1200" dirty="0" smtClean="0"/>
              <a:t>Keep in mind the font size (important for accessibility, visibility, videotaping, and online production)</a:t>
            </a:r>
          </a:p>
          <a:p>
            <a:pPr lvl="0"/>
            <a:endParaRPr lang="en-US" sz="1200" dirty="0" smtClean="0"/>
          </a:p>
          <a:p>
            <a:pPr lvl="0">
              <a:buFontTx/>
              <a:buNone/>
            </a:pPr>
            <a:r>
              <a:rPr lang="en-US" sz="1200" b="1" dirty="0" smtClean="0"/>
              <a:t>Coordinated colors </a:t>
            </a:r>
          </a:p>
          <a:p>
            <a:pPr lvl="0">
              <a:buFontTx/>
              <a:buNone/>
            </a:pPr>
            <a:r>
              <a:rPr lang="en-US" sz="1200" dirty="0" smtClean="0"/>
              <a:t>Pay particular attention to the graphs, charts, and text boxes.</a:t>
            </a:r>
            <a:r>
              <a:rPr lang="en-US" sz="1200" baseline="0" dirty="0" smtClean="0"/>
              <a:t> </a:t>
            </a:r>
            <a:endParaRPr lang="en-US" sz="1200" dirty="0" smtClean="0"/>
          </a:p>
          <a:p>
            <a:pPr lvl="0"/>
            <a:r>
              <a:rPr lang="en-US" sz="1200" dirty="0" smtClean="0"/>
              <a:t>Consider that attendees will print in black and white or </a:t>
            </a:r>
            <a:r>
              <a:rPr lang="en-US" sz="1200" dirty="0" err="1" smtClean="0"/>
              <a:t>grayscale</a:t>
            </a:r>
            <a:r>
              <a:rPr lang="en-US" sz="1200" dirty="0" smtClean="0"/>
              <a:t>. Run a test print to make sure your colors work when printed in pure black and white and </a:t>
            </a:r>
            <a:r>
              <a:rPr lang="en-US" sz="1200" dirty="0" err="1" smtClean="0"/>
              <a:t>grayscale</a:t>
            </a:r>
            <a:r>
              <a:rPr lang="en-US" sz="1200" dirty="0" smtClean="0"/>
              <a:t>.</a:t>
            </a:r>
          </a:p>
          <a:p>
            <a:pPr lvl="0">
              <a:buFontTx/>
              <a:buNone/>
            </a:pPr>
            <a:endParaRPr lang="en-US" sz="1200" dirty="0" smtClean="0"/>
          </a:p>
          <a:p>
            <a:pPr lvl="0">
              <a:buFontTx/>
              <a:buNone/>
            </a:pPr>
            <a:r>
              <a:rPr lang="en-US" sz="1200" b="1" dirty="0" smtClean="0"/>
              <a:t>Graphics, tables, and graphs</a:t>
            </a:r>
          </a:p>
          <a:p>
            <a:pPr lvl="0"/>
            <a:r>
              <a:rPr lang="en-US" sz="1200" dirty="0" smtClean="0"/>
              <a:t>Keep it simple: If possible, use consistent, non-distracting styles and colors.</a:t>
            </a:r>
          </a:p>
          <a:p>
            <a:pPr lvl="0"/>
            <a:r>
              <a:rPr lang="en-US" sz="1200" dirty="0" smtClean="0"/>
              <a:t>Label all graphs and tables.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0574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**are these</a:t>
            </a:r>
            <a:r>
              <a:rPr lang="en-US" baseline="0" dirty="0" smtClean="0"/>
              <a:t> statistically different, the symbols are the “size” of the error bars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8542B-FB44-7B41-8C08-DEB7DC7A9F6A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15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3E672-5FC4-684A-8648-AAFA60DFD842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3258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503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13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73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72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Give a brief overview of the presentation.</a:t>
            </a:r>
            <a:r>
              <a:rPr lang="en-US" baseline="0" dirty="0" smtClean="0"/>
              <a:t> D</a:t>
            </a:r>
            <a:r>
              <a:rPr lang="en-US" dirty="0" smtClean="0"/>
              <a:t>escribe the major focus of the presentation and why it is important.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Introduce each of the major topics.</a:t>
            </a:r>
          </a:p>
          <a:p>
            <a:r>
              <a:rPr lang="en-US" dirty="0" smtClean="0"/>
              <a:t>To provide a road map for the audience, you</a:t>
            </a:r>
            <a:r>
              <a:rPr lang="en-US" baseline="0" dirty="0" smtClean="0"/>
              <a:t> can </a:t>
            </a:r>
            <a:r>
              <a:rPr lang="en-US" dirty="0" smtClean="0"/>
              <a:t>repeat this Overview slide throughout the presentation, highlighting the particular topic you will discuss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46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Emphasize</a:t>
            </a:r>
            <a:r>
              <a:rPr lang="en-US" baseline="0" dirty="0" smtClean="0"/>
              <a:t> that these images are produced by our program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8542B-FB44-7B41-8C08-DEB7DC7A9F6A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565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Emphasize that we created the code!</a:t>
            </a:r>
          </a:p>
          <a:p>
            <a:r>
              <a:rPr lang="en-US" dirty="0" smtClean="0"/>
              <a:t>Can</a:t>
            </a:r>
            <a:r>
              <a:rPr lang="en-US" baseline="0" dirty="0" smtClean="0"/>
              <a:t> get scaling relationship and fractal dim from ROG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8542B-FB44-7B41-8C08-DEB7DC7A9F6A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416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did &gt;1000</a:t>
            </a:r>
            <a:r>
              <a:rPr lang="en-US" baseline="0" dirty="0" smtClean="0"/>
              <a:t> clusters, this is a small sample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8542B-FB44-7B41-8C08-DEB7DC7A9F6A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573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>
              <a:defRPr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1"/>
            <a:ext cx="3721618" cy="6858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58000" y="5105400"/>
            <a:ext cx="1828800" cy="990600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02/20/2017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82880" y="173699"/>
                <a:ext cx="8778240" cy="6510602"/>
                <a:chOff x="182880" y="173699"/>
                <a:chExt cx="8778240" cy="6510602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182880" y="173699"/>
                  <a:ext cx="8778240" cy="651060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noFill/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Front" fov="4800000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0" name="Group 10"/>
                <p:cNvGrpSpPr/>
                <p:nvPr/>
              </p:nvGrpSpPr>
              <p:grpSpPr>
                <a:xfrm>
                  <a:off x="256032" y="237744"/>
                  <a:ext cx="8622792" cy="6364224"/>
                  <a:chOff x="247157" y="247430"/>
                  <a:chExt cx="8622792" cy="6364224"/>
                </a:xfrm>
              </p:grpSpPr>
              <p:sp>
                <p:nvSpPr>
                  <p:cNvPr id="31" name="Rectangle 30"/>
                  <p:cNvSpPr>
                    <a:spLocks/>
                  </p:cNvSpPr>
                  <p:nvPr/>
                </p:nvSpPr>
                <p:spPr>
                  <a:xfrm>
                    <a:off x="247157" y="247430"/>
                    <a:ext cx="8622792" cy="6364224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>
                      <a:solidFill>
                        <a:srgbClr val="FFFFFF"/>
                      </a:solidFill>
                    </a:endParaRPr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247157" y="6389024"/>
                    <a:ext cx="8622792" cy="15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sp>
            <p:nvSpPr>
              <p:cNvPr id="28" name="Rectangle 27"/>
              <p:cNvSpPr/>
              <p:nvPr/>
            </p:nvSpPr>
            <p:spPr>
              <a:xfrm rot="5400000">
                <a:off x="801086" y="3274090"/>
                <a:ext cx="6135624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5" name="Rectangle 24"/>
            <p:cNvSpPr/>
            <p:nvPr/>
          </p:nvSpPr>
          <p:spPr>
            <a:xfrm rot="10800000">
              <a:off x="258763" y="1594462"/>
              <a:ext cx="357530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348520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9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0" name="Rectangle 1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7" name="Rectangle 16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22718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7" name="Group 1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1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2" name="Rectangle 21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>
              <a:off x="256032" y="4203192"/>
              <a:ext cx="8622792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1836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4" name="Rectangle 13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5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6" name="Rectangle 15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49687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4" name="Group 13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6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7" name="Rectangle 16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8" name="Rectangle 17"/>
            <p:cNvSpPr/>
            <p:nvPr/>
          </p:nvSpPr>
          <p:spPr>
            <a:xfrm rot="5400000">
              <a:off x="4242277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22523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8" name="Rectangle 7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0113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54764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12" name="Rectangle 11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6" name="Group 11"/>
            <p:cNvGrpSpPr/>
            <p:nvPr/>
          </p:nvGrpSpPr>
          <p:grpSpPr>
            <a:xfrm>
              <a:off x="562842" y="475488"/>
              <a:ext cx="7982713" cy="5888736"/>
              <a:chOff x="562842" y="475488"/>
              <a:chExt cx="7982713" cy="5888736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562843" y="475488"/>
                <a:ext cx="7982712" cy="5888736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62842" y="6133646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62842" y="3427528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5282471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2" name="Rectangle 11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92269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21" name="Rectangle 2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74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02/20/2017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9" name="Rectangle 2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47157" y="1612392"/>
                  <a:ext cx="8622792" cy="6400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</a:endParaRPr>
                </a:p>
              </p:txBody>
            </p:sp>
          </p:grpSp>
        </p:grpSp>
        <p:cxnSp>
          <p:nvCxnSpPr>
            <p:cNvPr id="23" name="Straight Connector 22"/>
            <p:cNvCxnSpPr/>
            <p:nvPr/>
          </p:nvCxnSpPr>
          <p:spPr>
            <a:xfrm rot="16200000" flipH="1">
              <a:off x="2217480" y="4026438"/>
              <a:ext cx="4711326" cy="2286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49945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4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5" name="Rectangle 14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57600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1" name="Rectangle 1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3" name="Rectangle 1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72951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9" name="Rectangle 1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51057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82880" y="173699"/>
                <a:ext cx="8778240" cy="6510602"/>
                <a:chOff x="182880" y="173699"/>
                <a:chExt cx="8778240" cy="6510602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182880" y="173699"/>
                  <a:ext cx="8778240" cy="651060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noFill/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Front" fov="4800000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0" name="Group 10"/>
                <p:cNvGrpSpPr/>
                <p:nvPr/>
              </p:nvGrpSpPr>
              <p:grpSpPr>
                <a:xfrm>
                  <a:off x="256032" y="237744"/>
                  <a:ext cx="8622792" cy="6364224"/>
                  <a:chOff x="247157" y="247430"/>
                  <a:chExt cx="8622792" cy="6364224"/>
                </a:xfrm>
              </p:grpSpPr>
              <p:sp>
                <p:nvSpPr>
                  <p:cNvPr id="31" name="Rectangle 30"/>
                  <p:cNvSpPr>
                    <a:spLocks/>
                  </p:cNvSpPr>
                  <p:nvPr/>
                </p:nvSpPr>
                <p:spPr>
                  <a:xfrm>
                    <a:off x="247157" y="247430"/>
                    <a:ext cx="8622792" cy="6364224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>
                      <a:solidFill>
                        <a:srgbClr val="FFFFFF"/>
                      </a:solidFill>
                    </a:endParaRPr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247157" y="6389024"/>
                    <a:ext cx="8622792" cy="15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sp>
            <p:nvSpPr>
              <p:cNvPr id="28" name="Rectangle 27"/>
              <p:cNvSpPr/>
              <p:nvPr/>
            </p:nvSpPr>
            <p:spPr>
              <a:xfrm rot="5400000">
                <a:off x="801086" y="3274090"/>
                <a:ext cx="6135624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5" name="Rectangle 24"/>
            <p:cNvSpPr/>
            <p:nvPr/>
          </p:nvSpPr>
          <p:spPr>
            <a:xfrm rot="10800000">
              <a:off x="258763" y="1594462"/>
              <a:ext cx="357530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336515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9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0" name="Rectangle 1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7" name="Rectangle 16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67979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7" name="Group 1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1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2" name="Rectangle 21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>
              <a:off x="256032" y="4203192"/>
              <a:ext cx="8622792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74760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4" name="Rectangle 13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5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6" name="Rectangle 15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40547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4" name="Group 13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6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7" name="Rectangle 16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8" name="Rectangle 17"/>
            <p:cNvSpPr/>
            <p:nvPr/>
          </p:nvSpPr>
          <p:spPr>
            <a:xfrm rot="5400000">
              <a:off x="4242277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61843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8" name="Rectangle 7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943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</p:spPr>
        <p:txBody>
          <a:bodyPr/>
          <a:lstStyle/>
          <a:p>
            <a:fld id="{757B281C-5159-4971-8228-52B9A72E9ED2}" type="datetimeFigureOut">
              <a:rPr lang="en-US" smtClean="0"/>
              <a:pPr/>
              <a:t>02/20/2017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05255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12" name="Rectangle 11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6" name="Group 11"/>
            <p:cNvGrpSpPr/>
            <p:nvPr/>
          </p:nvGrpSpPr>
          <p:grpSpPr>
            <a:xfrm>
              <a:off x="562842" y="475488"/>
              <a:ext cx="7982713" cy="5888736"/>
              <a:chOff x="562842" y="475488"/>
              <a:chExt cx="7982713" cy="5888736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562843" y="475488"/>
                <a:ext cx="7982712" cy="5888736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62842" y="6133646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62842" y="3427528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386141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2" name="Rectangle 11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87828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21" name="Rectangle 2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81468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9" name="Rectangle 2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47157" y="1612392"/>
                  <a:ext cx="8622792" cy="6400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</a:endParaRPr>
                </a:p>
              </p:txBody>
            </p:sp>
          </p:grpSp>
        </p:grpSp>
        <p:cxnSp>
          <p:nvCxnSpPr>
            <p:cNvPr id="23" name="Straight Connector 22"/>
            <p:cNvCxnSpPr/>
            <p:nvPr/>
          </p:nvCxnSpPr>
          <p:spPr>
            <a:xfrm rot="16200000" flipH="1">
              <a:off x="2217480" y="4026438"/>
              <a:ext cx="4711326" cy="2286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97621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4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5" name="Rectangle 14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20444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1" name="Rectangle 1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3" name="Rectangle 1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80430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9" name="Rectangle 1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14082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82880" y="173699"/>
                <a:ext cx="8778240" cy="6510602"/>
                <a:chOff x="182880" y="173699"/>
                <a:chExt cx="8778240" cy="6510602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182880" y="173699"/>
                  <a:ext cx="8778240" cy="651060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noFill/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Front" fov="4800000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0" name="Group 10"/>
                <p:cNvGrpSpPr/>
                <p:nvPr/>
              </p:nvGrpSpPr>
              <p:grpSpPr>
                <a:xfrm>
                  <a:off x="256032" y="237744"/>
                  <a:ext cx="8622792" cy="6364224"/>
                  <a:chOff x="247157" y="247430"/>
                  <a:chExt cx="8622792" cy="6364224"/>
                </a:xfrm>
              </p:grpSpPr>
              <p:sp>
                <p:nvSpPr>
                  <p:cNvPr id="31" name="Rectangle 30"/>
                  <p:cNvSpPr>
                    <a:spLocks/>
                  </p:cNvSpPr>
                  <p:nvPr/>
                </p:nvSpPr>
                <p:spPr>
                  <a:xfrm>
                    <a:off x="247157" y="247430"/>
                    <a:ext cx="8622792" cy="6364224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>
                      <a:solidFill>
                        <a:srgbClr val="FFFFFF"/>
                      </a:solidFill>
                    </a:endParaRPr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247157" y="6389024"/>
                    <a:ext cx="8622792" cy="15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sp>
            <p:nvSpPr>
              <p:cNvPr id="28" name="Rectangle 27"/>
              <p:cNvSpPr/>
              <p:nvPr/>
            </p:nvSpPr>
            <p:spPr>
              <a:xfrm rot="5400000">
                <a:off x="801086" y="3274090"/>
                <a:ext cx="6135624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5" name="Rectangle 24"/>
            <p:cNvSpPr/>
            <p:nvPr/>
          </p:nvSpPr>
          <p:spPr>
            <a:xfrm rot="10800000">
              <a:off x="258763" y="1594462"/>
              <a:ext cx="357530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594058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9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0" name="Rectangle 1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7" name="Rectangle 16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100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>
                <a:solidFill>
                  <a:srgbClr val="6F6D5D"/>
                </a:solidFill>
              </a:rPr>
              <a:pPr/>
              <a:t>02/20/2017</a:t>
            </a:fld>
            <a:endParaRPr lang="en-US">
              <a:solidFill>
                <a:srgbClr val="6F6D5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F6D5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6F6D5D"/>
                </a:solidFill>
              </a:rPr>
              <a:pPr/>
              <a:t>‹#›</a:t>
            </a:fld>
            <a:endParaRPr lang="en-US">
              <a:solidFill>
                <a:srgbClr val="6F6D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40710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7" name="Group 1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1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2" name="Rectangle 21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>
              <a:off x="256032" y="4203192"/>
              <a:ext cx="8622792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44190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4" name="Rectangle 13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5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6" name="Rectangle 15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07958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4" name="Group 13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6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7" name="Rectangle 16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8" name="Rectangle 17"/>
            <p:cNvSpPr/>
            <p:nvPr/>
          </p:nvSpPr>
          <p:spPr>
            <a:xfrm rot="5400000">
              <a:off x="4242277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506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>
                <a:solidFill>
                  <a:srgbClr val="6F6D5D"/>
                </a:solidFill>
              </a:rPr>
              <a:pPr/>
              <a:t>02/20/2017</a:t>
            </a:fld>
            <a:endParaRPr lang="en-US">
              <a:solidFill>
                <a:srgbClr val="6F6D5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F6D5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6F6D5D"/>
                </a:solidFill>
              </a:rPr>
              <a:pPr/>
              <a:t>‹#›</a:t>
            </a:fld>
            <a:endParaRPr lang="en-US">
              <a:solidFill>
                <a:srgbClr val="6F6D5D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045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>
                <a:solidFill>
                  <a:srgbClr val="6F6D5D"/>
                </a:solidFill>
              </a:rPr>
              <a:pPr/>
              <a:t>02/20/2017</a:t>
            </a:fld>
            <a:endParaRPr lang="en-US">
              <a:solidFill>
                <a:srgbClr val="6F6D5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F6D5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6F6D5D"/>
                </a:solidFill>
              </a:rPr>
              <a:pPr/>
              <a:t>‹#›</a:t>
            </a:fld>
            <a:endParaRPr lang="en-US">
              <a:solidFill>
                <a:srgbClr val="6F6D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245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>
                <a:solidFill>
                  <a:srgbClr val="6F6D5D"/>
                </a:solidFill>
              </a:rPr>
              <a:pPr/>
              <a:t>02/20/2017</a:t>
            </a:fld>
            <a:endParaRPr lang="en-US">
              <a:solidFill>
                <a:srgbClr val="6F6D5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F6D5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6F6D5D"/>
                </a:solidFill>
              </a:rPr>
              <a:pPr/>
              <a:t>‹#›</a:t>
            </a:fld>
            <a:endParaRPr lang="en-US">
              <a:solidFill>
                <a:srgbClr val="6F6D5D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492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>
                <a:solidFill>
                  <a:srgbClr val="6F6D5D"/>
                </a:solidFill>
              </a:rPr>
              <a:pPr/>
              <a:t>02/20/2017</a:t>
            </a:fld>
            <a:endParaRPr lang="en-US">
              <a:solidFill>
                <a:srgbClr val="6F6D5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F6D5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6F6D5D"/>
                </a:solidFill>
              </a:rPr>
              <a:pPr/>
              <a:t>‹#›</a:t>
            </a:fld>
            <a:endParaRPr lang="en-US">
              <a:solidFill>
                <a:srgbClr val="6F6D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9908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>
                <a:solidFill>
                  <a:srgbClr val="6F6D5D"/>
                </a:solidFill>
              </a:rPr>
              <a:pPr/>
              <a:t>02/20/2017</a:t>
            </a:fld>
            <a:endParaRPr lang="en-US">
              <a:solidFill>
                <a:srgbClr val="6F6D5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F6D5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6F6D5D"/>
                </a:solidFill>
              </a:rPr>
              <a:pPr/>
              <a:t>‹#›</a:t>
            </a:fld>
            <a:endParaRPr lang="en-US">
              <a:solidFill>
                <a:srgbClr val="6F6D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401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>
                <a:solidFill>
                  <a:srgbClr val="6F6D5D"/>
                </a:solidFill>
              </a:rPr>
              <a:pPr/>
              <a:t>02/20/2017</a:t>
            </a:fld>
            <a:endParaRPr lang="en-US">
              <a:solidFill>
                <a:srgbClr val="6F6D5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F6D5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6F6D5D"/>
                </a:solidFill>
              </a:rPr>
              <a:pPr/>
              <a:t>‹#›</a:t>
            </a:fld>
            <a:endParaRPr lang="en-US">
              <a:solidFill>
                <a:srgbClr val="6F6D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936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61049" y="-3176815"/>
            <a:ext cx="2819400" cy="9173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3048000"/>
            <a:ext cx="4343400" cy="1362075"/>
          </a:xfrm>
        </p:spPr>
        <p:txBody>
          <a:bodyPr anchor="b" anchorCtr="0"/>
          <a:lstStyle>
            <a:lvl1pPr algn="l">
              <a:defRPr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02/20/2017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1800" y="5334000"/>
            <a:ext cx="2133600" cy="9906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>
                <a:solidFill>
                  <a:srgbClr val="6F6D5D"/>
                </a:solidFill>
              </a:rPr>
              <a:pPr/>
              <a:t>02/20/2017</a:t>
            </a:fld>
            <a:endParaRPr lang="en-US">
              <a:solidFill>
                <a:srgbClr val="6F6D5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F6D5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6F6D5D"/>
                </a:solidFill>
              </a:rPr>
              <a:pPr/>
              <a:t>‹#›</a:t>
            </a:fld>
            <a:endParaRPr lang="en-US">
              <a:solidFill>
                <a:srgbClr val="6F6D5D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538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>
                <a:solidFill>
                  <a:srgbClr val="6F6D5D"/>
                </a:solidFill>
              </a:rPr>
              <a:pPr/>
              <a:t>02/20/2017</a:t>
            </a:fld>
            <a:endParaRPr lang="en-US">
              <a:solidFill>
                <a:srgbClr val="6F6D5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F6D5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6F6D5D"/>
                </a:solidFill>
              </a:rPr>
              <a:pPr/>
              <a:t>‹#›</a:t>
            </a:fld>
            <a:endParaRPr lang="en-US">
              <a:solidFill>
                <a:srgbClr val="6F6D5D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198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>
                <a:solidFill>
                  <a:srgbClr val="6F6D5D"/>
                </a:solidFill>
              </a:rPr>
              <a:pPr/>
              <a:t>02/20/2017</a:t>
            </a:fld>
            <a:endParaRPr lang="en-US">
              <a:solidFill>
                <a:srgbClr val="6F6D5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F6D5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6F6D5D"/>
                </a:solidFill>
              </a:rPr>
              <a:pPr/>
              <a:t>‹#›</a:t>
            </a:fld>
            <a:endParaRPr lang="en-US">
              <a:solidFill>
                <a:srgbClr val="6F6D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945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>
                <a:solidFill>
                  <a:srgbClr val="6F6D5D"/>
                </a:solidFill>
              </a:rPr>
              <a:pPr/>
              <a:t>02/20/2017</a:t>
            </a:fld>
            <a:endParaRPr lang="en-US">
              <a:solidFill>
                <a:srgbClr val="6F6D5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F6D5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6F6D5D"/>
                </a:solidFill>
              </a:rPr>
              <a:pPr/>
              <a:t>‹#›</a:t>
            </a:fld>
            <a:endParaRPr lang="en-US">
              <a:solidFill>
                <a:srgbClr val="6F6D5D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62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>
                <a:solidFill>
                  <a:srgbClr val="6F6D5D"/>
                </a:solidFill>
              </a:rPr>
              <a:pPr/>
              <a:t>02/20/2017</a:t>
            </a:fld>
            <a:endParaRPr lang="en-US">
              <a:solidFill>
                <a:srgbClr val="6F6D5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F6D5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6F6D5D"/>
                </a:solidFill>
              </a:rPr>
              <a:pPr/>
              <a:t>‹#›</a:t>
            </a:fld>
            <a:endParaRPr lang="en-US">
              <a:solidFill>
                <a:srgbClr val="6F6D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7253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>
                <a:solidFill>
                  <a:srgbClr val="6F6D5D"/>
                </a:solidFill>
              </a:rPr>
              <a:pPr/>
              <a:t>02/20/2017</a:t>
            </a:fld>
            <a:endParaRPr lang="en-US">
              <a:solidFill>
                <a:srgbClr val="6F6D5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F6D5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6F6D5D"/>
                </a:solidFill>
              </a:rPr>
              <a:pPr/>
              <a:t>‹#›</a:t>
            </a:fld>
            <a:endParaRPr lang="en-US">
              <a:solidFill>
                <a:srgbClr val="6F6D5D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160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>
                <a:solidFill>
                  <a:srgbClr val="6F6D5D"/>
                </a:solidFill>
              </a:rPr>
              <a:pPr/>
              <a:t>02/20/2017</a:t>
            </a:fld>
            <a:endParaRPr lang="en-US">
              <a:solidFill>
                <a:srgbClr val="6F6D5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F6D5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6F6D5D"/>
                </a:solidFill>
              </a:rPr>
              <a:pPr/>
              <a:t>‹#›</a:t>
            </a:fld>
            <a:endParaRPr lang="en-US">
              <a:solidFill>
                <a:srgbClr val="6F6D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4447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>
                <a:solidFill>
                  <a:srgbClr val="6F6D5D"/>
                </a:solidFill>
              </a:rPr>
              <a:pPr/>
              <a:t>02/20/2017</a:t>
            </a:fld>
            <a:endParaRPr lang="en-US">
              <a:solidFill>
                <a:srgbClr val="6F6D5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F6D5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6F6D5D"/>
                </a:solidFill>
              </a:rPr>
              <a:pPr/>
              <a:t>‹#›</a:t>
            </a:fld>
            <a:endParaRPr lang="en-US">
              <a:solidFill>
                <a:srgbClr val="6F6D5D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94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>
                <a:solidFill>
                  <a:srgbClr val="6F6D5D"/>
                </a:solidFill>
              </a:rPr>
              <a:pPr/>
              <a:t>02/20/2017</a:t>
            </a:fld>
            <a:endParaRPr lang="en-US">
              <a:solidFill>
                <a:srgbClr val="6F6D5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F6D5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6F6D5D"/>
                </a:solidFill>
              </a:rPr>
              <a:pPr/>
              <a:t>‹#›</a:t>
            </a:fld>
            <a:endParaRPr lang="en-US">
              <a:solidFill>
                <a:srgbClr val="6F6D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0002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>
                <a:solidFill>
                  <a:srgbClr val="6F6D5D"/>
                </a:solidFill>
              </a:rPr>
              <a:pPr/>
              <a:t>02/20/2017</a:t>
            </a:fld>
            <a:endParaRPr lang="en-US">
              <a:solidFill>
                <a:srgbClr val="6F6D5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F6D5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6F6D5D"/>
                </a:solidFill>
              </a:rPr>
              <a:pPr/>
              <a:t>‹#›</a:t>
            </a:fld>
            <a:endParaRPr lang="en-US">
              <a:solidFill>
                <a:srgbClr val="6F6D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88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269632"/>
            <a:ext cx="8077200" cy="1143000"/>
          </a:xfrm>
        </p:spPr>
        <p:txBody>
          <a:bodyPr anchor="ctr" anchorCtr="0"/>
          <a:lstStyle>
            <a:lvl1pPr algn="l">
              <a:defRPr lang="en-US" dirty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297363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02/20/2017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>
                <a:solidFill>
                  <a:srgbClr val="6F6D5D"/>
                </a:solidFill>
              </a:rPr>
              <a:pPr/>
              <a:t>02/20/2017</a:t>
            </a:fld>
            <a:endParaRPr lang="en-US">
              <a:solidFill>
                <a:srgbClr val="6F6D5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F6D5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6F6D5D"/>
                </a:solidFill>
              </a:rPr>
              <a:pPr/>
              <a:t>‹#›</a:t>
            </a:fld>
            <a:endParaRPr lang="en-US">
              <a:solidFill>
                <a:srgbClr val="6F6D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3985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>
                <a:solidFill>
                  <a:srgbClr val="6F6D5D"/>
                </a:solidFill>
              </a:rPr>
              <a:pPr/>
              <a:t>02/20/2017</a:t>
            </a:fld>
            <a:endParaRPr lang="en-US">
              <a:solidFill>
                <a:srgbClr val="6F6D5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F6D5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6F6D5D"/>
                </a:solidFill>
              </a:rPr>
              <a:pPr/>
              <a:t>‹#›</a:t>
            </a:fld>
            <a:endParaRPr lang="en-US">
              <a:solidFill>
                <a:srgbClr val="6F6D5D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7978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>
                <a:solidFill>
                  <a:srgbClr val="6F6D5D"/>
                </a:solidFill>
              </a:rPr>
              <a:pPr/>
              <a:t>02/20/2017</a:t>
            </a:fld>
            <a:endParaRPr lang="en-US">
              <a:solidFill>
                <a:srgbClr val="6F6D5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F6D5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6F6D5D"/>
                </a:solidFill>
              </a:rPr>
              <a:pPr/>
              <a:t>‹#›</a:t>
            </a:fld>
            <a:endParaRPr lang="en-US">
              <a:solidFill>
                <a:srgbClr val="6F6D5D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6921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>
                <a:solidFill>
                  <a:srgbClr val="6F6D5D"/>
                </a:solidFill>
              </a:rPr>
              <a:pPr/>
              <a:t>02/20/2017</a:t>
            </a:fld>
            <a:endParaRPr lang="en-US">
              <a:solidFill>
                <a:srgbClr val="6F6D5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F6D5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6F6D5D"/>
                </a:solidFill>
              </a:rPr>
              <a:pPr/>
              <a:t>‹#›</a:t>
            </a:fld>
            <a:endParaRPr lang="en-US">
              <a:solidFill>
                <a:srgbClr val="6F6D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44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>
                <a:solidFill>
                  <a:srgbClr val="6F6D5D"/>
                </a:solidFill>
              </a:rPr>
              <a:pPr/>
              <a:t>02/20/2017</a:t>
            </a:fld>
            <a:endParaRPr lang="en-US">
              <a:solidFill>
                <a:srgbClr val="6F6D5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F6D5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6F6D5D"/>
                </a:solidFill>
              </a:rPr>
              <a:pPr/>
              <a:t>‹#›</a:t>
            </a:fld>
            <a:endParaRPr lang="en-US">
              <a:solidFill>
                <a:srgbClr val="6F6D5D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2665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8" name="Rectangle 7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549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9856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12" name="Rectangle 11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6" name="Group 11"/>
            <p:cNvGrpSpPr/>
            <p:nvPr/>
          </p:nvGrpSpPr>
          <p:grpSpPr>
            <a:xfrm>
              <a:off x="562842" y="475488"/>
              <a:ext cx="7982713" cy="5888736"/>
              <a:chOff x="562842" y="475488"/>
              <a:chExt cx="7982713" cy="5888736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562843" y="475488"/>
                <a:ext cx="7982712" cy="5888736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62842" y="6133646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62842" y="3427528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668704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2" name="Rectangle 11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293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21" name="Rectangle 2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05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02/20/2017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9" name="Rectangle 2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47157" y="1612392"/>
                  <a:ext cx="8622792" cy="6400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</a:endParaRPr>
                </a:p>
              </p:txBody>
            </p:sp>
          </p:grpSp>
        </p:grpSp>
        <p:cxnSp>
          <p:nvCxnSpPr>
            <p:cNvPr id="23" name="Straight Connector 22"/>
            <p:cNvCxnSpPr/>
            <p:nvPr/>
          </p:nvCxnSpPr>
          <p:spPr>
            <a:xfrm rot="16200000" flipH="1">
              <a:off x="2217480" y="4026438"/>
              <a:ext cx="4711326" cy="2286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2028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4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5" name="Rectangle 14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1619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1" name="Rectangle 1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3" name="Rectangle 1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9157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9" name="Rectangle 1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5354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82880" y="173699"/>
                <a:ext cx="8778240" cy="6510602"/>
                <a:chOff x="182880" y="173699"/>
                <a:chExt cx="8778240" cy="6510602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182880" y="173699"/>
                  <a:ext cx="8778240" cy="651060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noFill/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Front" fov="4800000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0" name="Group 10"/>
                <p:cNvGrpSpPr/>
                <p:nvPr/>
              </p:nvGrpSpPr>
              <p:grpSpPr>
                <a:xfrm>
                  <a:off x="256032" y="237744"/>
                  <a:ext cx="8622792" cy="6364224"/>
                  <a:chOff x="247157" y="247430"/>
                  <a:chExt cx="8622792" cy="6364224"/>
                </a:xfrm>
              </p:grpSpPr>
              <p:sp>
                <p:nvSpPr>
                  <p:cNvPr id="31" name="Rectangle 30"/>
                  <p:cNvSpPr>
                    <a:spLocks/>
                  </p:cNvSpPr>
                  <p:nvPr/>
                </p:nvSpPr>
                <p:spPr>
                  <a:xfrm>
                    <a:off x="247157" y="247430"/>
                    <a:ext cx="8622792" cy="6364224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>
                      <a:solidFill>
                        <a:srgbClr val="FFFFFF"/>
                      </a:solidFill>
                    </a:endParaRPr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247157" y="6389024"/>
                    <a:ext cx="8622792" cy="15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sp>
            <p:nvSpPr>
              <p:cNvPr id="28" name="Rectangle 27"/>
              <p:cNvSpPr/>
              <p:nvPr/>
            </p:nvSpPr>
            <p:spPr>
              <a:xfrm rot="5400000">
                <a:off x="801086" y="3274090"/>
                <a:ext cx="6135624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5" name="Rectangle 24"/>
            <p:cNvSpPr/>
            <p:nvPr/>
          </p:nvSpPr>
          <p:spPr>
            <a:xfrm rot="10800000">
              <a:off x="258763" y="1594462"/>
              <a:ext cx="357530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917363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9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0" name="Rectangle 1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7" name="Rectangle 16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4027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7" name="Group 1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1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2" name="Rectangle 21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>
              <a:off x="256032" y="4203192"/>
              <a:ext cx="8622792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580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4" name="Rectangle 13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5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6" name="Rectangle 15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6893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4" name="Group 13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6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7" name="Rectangle 16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8" name="Rectangle 17"/>
            <p:cNvSpPr/>
            <p:nvPr/>
          </p:nvSpPr>
          <p:spPr>
            <a:xfrm rot="5400000">
              <a:off x="4242277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8596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8" name="Rectangle 7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26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6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6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02/20/2017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3109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12" name="Rectangle 11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6" name="Group 11"/>
            <p:cNvGrpSpPr/>
            <p:nvPr/>
          </p:nvGrpSpPr>
          <p:grpSpPr>
            <a:xfrm>
              <a:off x="562842" y="475488"/>
              <a:ext cx="7982713" cy="5888736"/>
              <a:chOff x="562842" y="475488"/>
              <a:chExt cx="7982713" cy="5888736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562843" y="475488"/>
                <a:ext cx="7982712" cy="5888736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62842" y="6133646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62842" y="3427528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383560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2" name="Rectangle 11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9477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21" name="Rectangle 2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1590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9" name="Rectangle 2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47157" y="1612392"/>
                  <a:ext cx="8622792" cy="6400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</a:endParaRPr>
                </a:p>
              </p:txBody>
            </p:sp>
          </p:grpSp>
        </p:grpSp>
        <p:cxnSp>
          <p:nvCxnSpPr>
            <p:cNvPr id="23" name="Straight Connector 22"/>
            <p:cNvCxnSpPr/>
            <p:nvPr/>
          </p:nvCxnSpPr>
          <p:spPr>
            <a:xfrm rot="16200000" flipH="1">
              <a:off x="2217480" y="4026438"/>
              <a:ext cx="4711326" cy="2286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0283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4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5" name="Rectangle 14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93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1" name="Rectangle 1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3" name="Rectangle 1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6515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9" name="Rectangle 1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718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82880" y="173699"/>
                <a:ext cx="8778240" cy="6510602"/>
                <a:chOff x="182880" y="173699"/>
                <a:chExt cx="8778240" cy="6510602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182880" y="173699"/>
                  <a:ext cx="8778240" cy="651060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noFill/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Front" fov="4800000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0" name="Group 10"/>
                <p:cNvGrpSpPr/>
                <p:nvPr/>
              </p:nvGrpSpPr>
              <p:grpSpPr>
                <a:xfrm>
                  <a:off x="256032" y="237744"/>
                  <a:ext cx="8622792" cy="6364224"/>
                  <a:chOff x="247157" y="247430"/>
                  <a:chExt cx="8622792" cy="6364224"/>
                </a:xfrm>
              </p:grpSpPr>
              <p:sp>
                <p:nvSpPr>
                  <p:cNvPr id="31" name="Rectangle 30"/>
                  <p:cNvSpPr>
                    <a:spLocks/>
                  </p:cNvSpPr>
                  <p:nvPr/>
                </p:nvSpPr>
                <p:spPr>
                  <a:xfrm>
                    <a:off x="247157" y="247430"/>
                    <a:ext cx="8622792" cy="6364224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>
                      <a:solidFill>
                        <a:srgbClr val="FFFFFF"/>
                      </a:solidFill>
                    </a:endParaRPr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247157" y="6389024"/>
                    <a:ext cx="8622792" cy="15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sp>
            <p:nvSpPr>
              <p:cNvPr id="28" name="Rectangle 27"/>
              <p:cNvSpPr/>
              <p:nvPr/>
            </p:nvSpPr>
            <p:spPr>
              <a:xfrm rot="5400000">
                <a:off x="801086" y="3274090"/>
                <a:ext cx="6135624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5" name="Rectangle 24"/>
            <p:cNvSpPr/>
            <p:nvPr/>
          </p:nvSpPr>
          <p:spPr>
            <a:xfrm rot="10800000">
              <a:off x="258763" y="1594462"/>
              <a:ext cx="357530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846463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9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0" name="Rectangle 1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7" name="Rectangle 16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477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02/20/2017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7" name="Group 1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1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2" name="Rectangle 21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>
              <a:off x="256032" y="4203192"/>
              <a:ext cx="8622792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0185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4" name="Rectangle 13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5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6" name="Rectangle 15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561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4" name="Group 13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6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7" name="Rectangle 16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8" name="Rectangle 17"/>
            <p:cNvSpPr/>
            <p:nvPr/>
          </p:nvSpPr>
          <p:spPr>
            <a:xfrm rot="5400000">
              <a:off x="4242277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6444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8" name="Rectangle 7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9229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4382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12" name="Rectangle 11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6" name="Group 11"/>
            <p:cNvGrpSpPr/>
            <p:nvPr/>
          </p:nvGrpSpPr>
          <p:grpSpPr>
            <a:xfrm>
              <a:off x="562842" y="475488"/>
              <a:ext cx="7982713" cy="5888736"/>
              <a:chOff x="562842" y="475488"/>
              <a:chExt cx="7982713" cy="5888736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562843" y="475488"/>
                <a:ext cx="7982712" cy="5888736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62842" y="6133646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62842" y="3427528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048744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2" name="Rectangle 11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8200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21" name="Rectangle 2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023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9" name="Rectangle 2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47157" y="1612392"/>
                  <a:ext cx="8622792" cy="6400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</a:endParaRPr>
                </a:p>
              </p:txBody>
            </p:sp>
          </p:grpSp>
        </p:grpSp>
        <p:cxnSp>
          <p:nvCxnSpPr>
            <p:cNvPr id="23" name="Straight Connector 22"/>
            <p:cNvCxnSpPr/>
            <p:nvPr/>
          </p:nvCxnSpPr>
          <p:spPr>
            <a:xfrm rot="16200000" flipH="1">
              <a:off x="2217480" y="4026438"/>
              <a:ext cx="4711326" cy="2286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0640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4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5" name="Rectangle 14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915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02/20/2017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1" name="Rectangle 1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3" name="Rectangle 1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9792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9" name="Rectangle 1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5788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82880" y="173699"/>
                <a:ext cx="8778240" cy="6510602"/>
                <a:chOff x="182880" y="173699"/>
                <a:chExt cx="8778240" cy="6510602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182880" y="173699"/>
                  <a:ext cx="8778240" cy="651060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noFill/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Front" fov="4800000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0" name="Group 10"/>
                <p:cNvGrpSpPr/>
                <p:nvPr/>
              </p:nvGrpSpPr>
              <p:grpSpPr>
                <a:xfrm>
                  <a:off x="256032" y="237744"/>
                  <a:ext cx="8622792" cy="6364224"/>
                  <a:chOff x="247157" y="247430"/>
                  <a:chExt cx="8622792" cy="6364224"/>
                </a:xfrm>
              </p:grpSpPr>
              <p:sp>
                <p:nvSpPr>
                  <p:cNvPr id="31" name="Rectangle 30"/>
                  <p:cNvSpPr>
                    <a:spLocks/>
                  </p:cNvSpPr>
                  <p:nvPr/>
                </p:nvSpPr>
                <p:spPr>
                  <a:xfrm>
                    <a:off x="247157" y="247430"/>
                    <a:ext cx="8622792" cy="6364224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>
                      <a:solidFill>
                        <a:srgbClr val="FFFFFF"/>
                      </a:solidFill>
                    </a:endParaRPr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247157" y="6389024"/>
                    <a:ext cx="8622792" cy="15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sp>
            <p:nvSpPr>
              <p:cNvPr id="28" name="Rectangle 27"/>
              <p:cNvSpPr/>
              <p:nvPr/>
            </p:nvSpPr>
            <p:spPr>
              <a:xfrm rot="5400000">
                <a:off x="801086" y="3274090"/>
                <a:ext cx="6135624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5" name="Rectangle 24"/>
            <p:cNvSpPr/>
            <p:nvPr/>
          </p:nvSpPr>
          <p:spPr>
            <a:xfrm rot="10800000">
              <a:off x="258763" y="1594462"/>
              <a:ext cx="357530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307096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9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0" name="Rectangle 1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7" name="Rectangle 16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829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7" name="Group 1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1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2" name="Rectangle 21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>
              <a:off x="256032" y="4203192"/>
              <a:ext cx="8622792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4381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4" name="Rectangle 13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5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6" name="Rectangle 15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1369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4" name="Group 13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6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7" name="Rectangle 16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8" name="Rectangle 17"/>
            <p:cNvSpPr/>
            <p:nvPr/>
          </p:nvSpPr>
          <p:spPr>
            <a:xfrm rot="5400000">
              <a:off x="4242277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83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8" name="Rectangle 7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997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10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12" name="Rectangle 11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6" name="Group 11"/>
            <p:cNvGrpSpPr/>
            <p:nvPr/>
          </p:nvGrpSpPr>
          <p:grpSpPr>
            <a:xfrm>
              <a:off x="562842" y="475488"/>
              <a:ext cx="7982713" cy="5888736"/>
              <a:chOff x="562842" y="475488"/>
              <a:chExt cx="7982713" cy="5888736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562843" y="475488"/>
                <a:ext cx="7982712" cy="5888736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62842" y="6133646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62842" y="3427528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60790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02/20/2017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2" name="Rectangle 11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7287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21" name="Rectangle 2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4344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9" name="Rectangle 2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47157" y="1612392"/>
                  <a:ext cx="8622792" cy="6400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</a:endParaRPr>
                </a:p>
              </p:txBody>
            </p:sp>
          </p:grpSp>
        </p:grpSp>
        <p:cxnSp>
          <p:nvCxnSpPr>
            <p:cNvPr id="23" name="Straight Connector 22"/>
            <p:cNvCxnSpPr/>
            <p:nvPr/>
          </p:nvCxnSpPr>
          <p:spPr>
            <a:xfrm rot="16200000" flipH="1">
              <a:off x="2217480" y="4026438"/>
              <a:ext cx="4711326" cy="2286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1432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4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5" name="Rectangle 14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2048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1" name="Rectangle 1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3" name="Rectangle 1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6310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9" name="Rectangle 1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2769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82880" y="173699"/>
                <a:ext cx="8778240" cy="6510602"/>
                <a:chOff x="182880" y="173699"/>
                <a:chExt cx="8778240" cy="6510602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182880" y="173699"/>
                  <a:ext cx="8778240" cy="651060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noFill/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Front" fov="4800000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0" name="Group 10"/>
                <p:cNvGrpSpPr/>
                <p:nvPr/>
              </p:nvGrpSpPr>
              <p:grpSpPr>
                <a:xfrm>
                  <a:off x="256032" y="237744"/>
                  <a:ext cx="8622792" cy="6364224"/>
                  <a:chOff x="247157" y="247430"/>
                  <a:chExt cx="8622792" cy="6364224"/>
                </a:xfrm>
              </p:grpSpPr>
              <p:sp>
                <p:nvSpPr>
                  <p:cNvPr id="31" name="Rectangle 30"/>
                  <p:cNvSpPr>
                    <a:spLocks/>
                  </p:cNvSpPr>
                  <p:nvPr/>
                </p:nvSpPr>
                <p:spPr>
                  <a:xfrm>
                    <a:off x="247157" y="247430"/>
                    <a:ext cx="8622792" cy="6364224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>
                      <a:solidFill>
                        <a:srgbClr val="FFFFFF"/>
                      </a:solidFill>
                    </a:endParaRPr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247157" y="6389024"/>
                    <a:ext cx="8622792" cy="15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sp>
            <p:nvSpPr>
              <p:cNvPr id="28" name="Rectangle 27"/>
              <p:cNvSpPr/>
              <p:nvPr/>
            </p:nvSpPr>
            <p:spPr>
              <a:xfrm rot="5400000">
                <a:off x="801086" y="3274090"/>
                <a:ext cx="6135624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5" name="Rectangle 24"/>
            <p:cNvSpPr/>
            <p:nvPr/>
          </p:nvSpPr>
          <p:spPr>
            <a:xfrm rot="10800000">
              <a:off x="258763" y="1594462"/>
              <a:ext cx="357530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149101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9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0" name="Rectangle 1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7" name="Rectangle 16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5109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7" name="Group 1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1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2" name="Rectangle 21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>
              <a:off x="256032" y="4203192"/>
              <a:ext cx="8622792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4481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4" name="Rectangle 13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5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6" name="Rectangle 15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316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74638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02/20/2017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4" name="Group 13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6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7" name="Rectangle 16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8" name="Rectangle 17"/>
            <p:cNvSpPr/>
            <p:nvPr/>
          </p:nvSpPr>
          <p:spPr>
            <a:xfrm rot="5400000">
              <a:off x="4242277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3449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8" name="Rectangle 7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1246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74311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12" name="Rectangle 11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6" name="Group 11"/>
            <p:cNvGrpSpPr/>
            <p:nvPr/>
          </p:nvGrpSpPr>
          <p:grpSpPr>
            <a:xfrm>
              <a:off x="562842" y="475488"/>
              <a:ext cx="7982713" cy="5888736"/>
              <a:chOff x="562842" y="475488"/>
              <a:chExt cx="7982713" cy="5888736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562843" y="475488"/>
                <a:ext cx="7982712" cy="5888736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62842" y="6133646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62842" y="3427528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2611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2" name="Rectangle 11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99966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21" name="Rectangle 2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1936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9" name="Rectangle 2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47157" y="1612392"/>
                  <a:ext cx="8622792" cy="6400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</a:endParaRPr>
                </a:p>
              </p:txBody>
            </p:sp>
          </p:grpSp>
        </p:grpSp>
        <p:cxnSp>
          <p:nvCxnSpPr>
            <p:cNvPr id="23" name="Straight Connector 22"/>
            <p:cNvCxnSpPr/>
            <p:nvPr/>
          </p:nvCxnSpPr>
          <p:spPr>
            <a:xfrm rot="16200000" flipH="1">
              <a:off x="2217480" y="4026438"/>
              <a:ext cx="4711326" cy="2286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12753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4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5" name="Rectangle 14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1695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1" name="Rectangle 1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3" name="Rectangle 1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3152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9" name="Rectangle 1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054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600200"/>
            <a:ext cx="807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B281C-5159-4971-8228-52B9A72E9ED2}" type="datetimeFigureOut">
              <a:rPr lang="en-US" smtClean="0"/>
              <a:pPr/>
              <a:t>02/20/2017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8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0" y="-109183"/>
            <a:ext cx="818707" cy="70831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59" r:id="rId9"/>
    <p:sldLayoutId id="2147483654" r:id="rId10"/>
    <p:sldLayoutId id="2147483655" r:id="rId11"/>
    <p:sldLayoutId id="2147483663" r:id="rId12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lang="en-US" sz="4400" kern="1200" dirty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504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85900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12913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47863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74875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>
                <a:solidFill>
                  <a:srgbClr val="6F6D5D"/>
                </a:solidFill>
              </a:rPr>
              <a:pPr/>
              <a:t>02/20/2017</a:t>
            </a:fld>
            <a:endParaRPr lang="en-US">
              <a:solidFill>
                <a:srgbClr val="6F6D5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6F6D5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>
                <a:solidFill>
                  <a:srgbClr val="6F6D5D"/>
                </a:solidFill>
              </a:rPr>
              <a:pPr/>
              <a:t>‹#›</a:t>
            </a:fld>
            <a:endParaRPr lang="en-US">
              <a:solidFill>
                <a:srgbClr val="6F6D5D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346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>
                <a:solidFill>
                  <a:srgbClr val="6F6D5D"/>
                </a:solidFill>
              </a:rPr>
              <a:pPr/>
              <a:t>02/20/2017</a:t>
            </a:fld>
            <a:endParaRPr lang="en-US">
              <a:solidFill>
                <a:srgbClr val="6F6D5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6F6D5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>
                <a:solidFill>
                  <a:srgbClr val="6F6D5D"/>
                </a:solidFill>
              </a:rPr>
              <a:pPr/>
              <a:t>‹#›</a:t>
            </a:fld>
            <a:endParaRPr lang="en-US">
              <a:solidFill>
                <a:srgbClr val="6F6D5D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15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076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85900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12913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47863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74875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91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85900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12913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47863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74875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407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85900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12913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47863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74875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466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85900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12913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47863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74875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792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85900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12913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47863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74875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fld id="{7D290233-0DD1-4A80-BB1E-9ADC3556DBB6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02/20/2017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CFE4BAC9-6D41-4691-9299-18EF07EF017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0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85900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12913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47863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74875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emf"/><Relationship Id="rId7" Type="http://schemas.openxmlformats.org/officeDocument/2006/relationships/image" Target="../media/image32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10" Type="http://schemas.openxmlformats.org/officeDocument/2006/relationships/notesSlide" Target="../notesSlides/notesSlide2.xml"/><Relationship Id="rId4" Type="http://schemas.openxmlformats.org/officeDocument/2006/relationships/tags" Target="../tags/tag7.xml"/><Relationship Id="rId9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367481" y="1524000"/>
            <a:ext cx="7367447" cy="1470025"/>
          </a:xfrm>
        </p:spPr>
        <p:txBody>
          <a:bodyPr>
            <a:noAutofit/>
          </a:bodyPr>
          <a:lstStyle/>
          <a:p>
            <a:r>
              <a:rPr lang="en-US" sz="4800" dirty="0" smtClean="0"/>
              <a:t>Capstone Projects Involving Computational Physics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3962400" y="4038600"/>
            <a:ext cx="4772528" cy="11430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n-lt"/>
              </a:rPr>
              <a:t>J</a:t>
            </a:r>
            <a:r>
              <a:rPr lang="en-US" sz="2800" dirty="0" smtClean="0">
                <a:latin typeface="+mn-lt"/>
              </a:rPr>
              <a:t>effrey W. Emmert</a:t>
            </a:r>
            <a:endParaRPr lang="en-US" sz="2800" dirty="0" smtClean="0">
              <a:latin typeface="+mn-lt"/>
            </a:endParaRPr>
          </a:p>
          <a:p>
            <a:r>
              <a:rPr lang="en-US" sz="2800" dirty="0" smtClean="0">
                <a:latin typeface="+mn-lt"/>
              </a:rPr>
              <a:t>February 20, 2017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Characterizing the </a:t>
            </a:r>
            <a:r>
              <a:rPr lang="en-US" sz="4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Clusters</a:t>
            </a:r>
            <a:endParaRPr lang="en-US" sz="4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789458"/>
                <a:ext cx="7924800" cy="4458942"/>
              </a:xfrm>
            </p:spPr>
            <p:txBody>
              <a:bodyPr>
                <a:normAutofit fontScale="92500"/>
              </a:bodyPr>
              <a:lstStyle/>
              <a:p>
                <a:pPr>
                  <a:buClr>
                    <a:schemeClr val="tx1"/>
                  </a:buClr>
                </a:pPr>
                <a:r>
                  <a:rPr lang="en-US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Radius of gyration 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𝑅𝑜𝐺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lvl="1"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Measure of overall cluster compactness</a:t>
                </a:r>
              </a:p>
              <a:p>
                <a:pPr lvl="1"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Can be used to find the cluster’s fractal dimension</a:t>
                </a:r>
              </a:p>
              <a:p>
                <a:pPr marL="350838" lvl="1" indent="0">
                  <a:buClr>
                    <a:schemeClr val="tx1"/>
                  </a:buClr>
                  <a:buSzPct val="80000"/>
                  <a:buNone/>
                </a:pPr>
                <a:endParaRPr lang="en-US" sz="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𝑅𝑜𝐺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𝐫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𝑝𝑎𝑟𝑡𝑖𝑐𝑙𝑒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𝐫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𝑠𝑒𝑒𝑑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rad>
                    </m:oMath>
                  </m:oMathPara>
                </a14:m>
                <a:endParaRPr lang="en-US" dirty="0" smtClean="0">
                  <a:latin typeface="Calisto MT" charset="0"/>
                </a:endParaRPr>
              </a:p>
              <a:p>
                <a:pPr>
                  <a:buClr>
                    <a:schemeClr val="tx1"/>
                  </a:buClr>
                </a:pPr>
                <a:r>
                  <a:rPr lang="en-US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Lacunarity 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𝐿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Measure of </a:t>
                </a:r>
                <a:r>
                  <a:rPr lang="en-US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how uniformly the particles are distributed</a:t>
                </a:r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 circular box is centered on each particle and the number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𝑛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of neighboring particle centers enclosed are counted</a:t>
                </a:r>
              </a:p>
              <a:p>
                <a:pPr marL="350838" lvl="1" indent="0">
                  <a:buClr>
                    <a:schemeClr val="tx1"/>
                  </a:buClr>
                  <a:buSzPct val="80000"/>
                  <a:buNone/>
                </a:pPr>
                <a:endParaRPr lang="en-US" sz="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latin typeface="Calisto MT" charset="0"/>
                </a:endParaRPr>
              </a:p>
              <a:p>
                <a:pPr marL="579438" lvl="2" indent="0">
                  <a:lnSpc>
                    <a:spcPct val="80000"/>
                  </a:lnSpc>
                  <a:buNone/>
                </a:pPr>
                <a:endParaRPr lang="en-US" dirty="0" smtClean="0">
                  <a:latin typeface="Calisto MT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789458"/>
                <a:ext cx="7924800" cy="4458942"/>
              </a:xfrm>
              <a:blipFill rotWithShape="0">
                <a:blip r:embed="rId3"/>
                <a:stretch>
                  <a:fillRect l="-846" t="-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05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4700" y="5986247"/>
            <a:ext cx="1927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Random Start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29497" y="3142046"/>
            <a:ext cx="1418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step size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45212" y="3142046"/>
            <a:ext cx="1418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size: 8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73284" y="3143803"/>
            <a:ext cx="1766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size: 32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18922" y="301359"/>
            <a:ext cx="247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particles per cluster</a:t>
            </a:r>
            <a:endParaRPr lang="en-US" baseline="30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29885" y="250953"/>
            <a:ext cx="2786905" cy="39060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0000">
                  <a:lumMod val="75000"/>
                  <a:lumOff val="25000"/>
                </a:srgbClr>
              </a:buClr>
              <a:buNone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 Model</a:t>
            </a:r>
          </a:p>
          <a:p>
            <a:pPr marL="0" indent="0">
              <a:buClr>
                <a:srgbClr val="000000">
                  <a:lumMod val="75000"/>
                  <a:lumOff val="25000"/>
                </a:srgbClr>
              </a:buClr>
              <a:buFont typeface="Arial" pitchFamily="34" charset="0"/>
              <a:buNone/>
            </a:pP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17" name="Picture 16" descr="clust_2_10000_12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7" t="8333" r="22610" b="11696"/>
          <a:stretch/>
        </p:blipFill>
        <p:spPr>
          <a:xfrm>
            <a:off x="481620" y="637497"/>
            <a:ext cx="2419942" cy="2496312"/>
          </a:xfrm>
          <a:prstGeom prst="rect">
            <a:avLst/>
          </a:prstGeom>
        </p:spPr>
      </p:pic>
      <p:pic>
        <p:nvPicPr>
          <p:cNvPr id="18" name="Picture 17" descr="clust_8_10000_12.pd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6" t="9137" r="20634" b="11696"/>
          <a:stretch/>
        </p:blipFill>
        <p:spPr>
          <a:xfrm>
            <a:off x="3253613" y="673373"/>
            <a:ext cx="2555292" cy="2468673"/>
          </a:xfrm>
          <a:prstGeom prst="rect">
            <a:avLst/>
          </a:prstGeom>
        </p:spPr>
      </p:pic>
      <p:pic>
        <p:nvPicPr>
          <p:cNvPr id="19" name="Picture 18" descr="clust_32_10000_12.pdf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2" t="7986" r="21070" b="11458"/>
          <a:stretch/>
        </p:blipFill>
        <p:spPr>
          <a:xfrm>
            <a:off x="6096000" y="637497"/>
            <a:ext cx="2585319" cy="2496312"/>
          </a:xfrm>
          <a:prstGeom prst="rect">
            <a:avLst/>
          </a:prstGeom>
        </p:spPr>
      </p:pic>
      <p:pic>
        <p:nvPicPr>
          <p:cNvPr id="20" name="Picture 19" descr="clust_2_10000_34.pdf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8712" r="21314" b="11364"/>
          <a:stretch/>
        </p:blipFill>
        <p:spPr>
          <a:xfrm>
            <a:off x="481620" y="3511378"/>
            <a:ext cx="2484789" cy="2481046"/>
          </a:xfrm>
          <a:prstGeom prst="rect">
            <a:avLst/>
          </a:prstGeom>
        </p:spPr>
      </p:pic>
      <p:pic>
        <p:nvPicPr>
          <p:cNvPr id="21" name="Picture 20" descr="clust_8_10000_34.pdf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2" t="8815" r="22476" b="11397"/>
          <a:stretch/>
        </p:blipFill>
        <p:spPr>
          <a:xfrm>
            <a:off x="3250176" y="3517556"/>
            <a:ext cx="2468880" cy="2487168"/>
          </a:xfrm>
          <a:prstGeom prst="rect">
            <a:avLst/>
          </a:prstGeom>
        </p:spPr>
      </p:pic>
      <p:pic>
        <p:nvPicPr>
          <p:cNvPr id="22" name="Picture 21" descr="clust_32_10000_34.pdf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5" t="8681" r="20788" b="11458"/>
          <a:stretch/>
        </p:blipFill>
        <p:spPr>
          <a:xfrm>
            <a:off x="6096000" y="3505200"/>
            <a:ext cx="2556734" cy="248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9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410200" y="708564"/>
            <a:ext cx="2946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Random</a:t>
            </a: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Start</a:t>
            </a:r>
            <a:endParaRPr lang="en-US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708564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 Model</a:t>
            </a:r>
            <a:endParaRPr lang="en-US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clust_2_10000_34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8712" r="21314" b="11364"/>
          <a:stretch/>
        </p:blipFill>
        <p:spPr>
          <a:xfrm>
            <a:off x="4724400" y="1295400"/>
            <a:ext cx="3989621" cy="3960853"/>
          </a:xfrm>
          <a:prstGeom prst="rect">
            <a:avLst/>
          </a:prstGeom>
        </p:spPr>
      </p:pic>
      <p:pic>
        <p:nvPicPr>
          <p:cNvPr id="10" name="Picture 9" descr="clust_2_10000_12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7" t="8333" r="22610" b="11696"/>
          <a:stretch/>
        </p:blipFill>
        <p:spPr>
          <a:xfrm>
            <a:off x="484347" y="1293339"/>
            <a:ext cx="3910332" cy="39608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52800" y="5654303"/>
            <a:ext cx="247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particles per cluster</a:t>
            </a:r>
            <a:endParaRPr lang="en-US" baseline="30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95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gvsStep_10000_Plot(2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33400"/>
            <a:ext cx="8171180" cy="54982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2805" y="1047690"/>
            <a:ext cx="492443" cy="4419600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Average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RoG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(particle diameters)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3800" y="5704050"/>
            <a:ext cx="1447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83840" y="5704050"/>
            <a:ext cx="6400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Random Walk Step Size (particle diameters)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38300" y="590490"/>
            <a:ext cx="601980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0" y="507033"/>
            <a:ext cx="63771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Radius of Gyration vs. Step Size (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200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particles per 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cluster)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0319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cvsStep_1000000_ComparePlot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533400"/>
            <a:ext cx="8229599" cy="54863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9542" y="1047690"/>
            <a:ext cx="492443" cy="4419600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Average Lacunarity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24298" y="5644992"/>
            <a:ext cx="1447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0" y="5715000"/>
            <a:ext cx="6400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Random Walk Step Size (particle diameters)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38300" y="590490"/>
            <a:ext cx="601980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0" y="507033"/>
            <a:ext cx="63771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Lacunarity vs. Step Size (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200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particles per 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cluster)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9287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The Compound Double Pendulum</a:t>
            </a:r>
            <a:endParaRPr lang="en-US" sz="28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304801" y="2286000"/>
            <a:ext cx="4800600" cy="42610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Simple mechanical system</a:t>
            </a:r>
          </a:p>
          <a:p>
            <a:pPr>
              <a:spcBef>
                <a:spcPts val="8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Exhibits rich dynamical behavior that is </a:t>
            </a:r>
            <a:r>
              <a:rPr lang="en-US" u="sng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deterministically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u="sng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chaotic</a:t>
            </a:r>
          </a:p>
          <a:p>
            <a:pPr lvl="1">
              <a:spcBef>
                <a:spcPts val="800"/>
              </a:spcBef>
              <a:buClrTx/>
              <a:buSzPct val="80000"/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 behavior is fully determined by initial conditions</a:t>
            </a:r>
          </a:p>
          <a:p>
            <a:pPr lvl="1">
              <a:spcBef>
                <a:spcPts val="800"/>
              </a:spcBef>
              <a:buClrTx/>
              <a:buSzPct val="80000"/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 differences in initial conditions yield widely diverging outcomes </a:t>
            </a:r>
          </a:p>
          <a:p>
            <a:pPr>
              <a:spcBef>
                <a:spcPts val="8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Differential equations of motion can be derived via Lagrangian mechanics</a:t>
            </a:r>
          </a:p>
          <a:p>
            <a:pPr>
              <a:spcBef>
                <a:spcPts val="8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evolution found by numerically integrating the equations of motion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520" y="2590800"/>
            <a:ext cx="3692029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0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876800" y="2819400"/>
                <a:ext cx="3925385" cy="3886200"/>
              </a:xfrm>
            </p:spPr>
            <p:txBody>
              <a:bodyPr>
                <a:normAutofit lnSpcReduction="10000"/>
              </a:bodyPr>
              <a:lstStyle/>
              <a:p>
                <a:pPr>
                  <a:spcBef>
                    <a:spcPts val="800"/>
                  </a:spcBef>
                  <a:buClrTx/>
                  <a:buFont typeface="Arial" panose="020B0604020202020204" pitchFamily="34" charset="0"/>
                  <a:buChar char="•"/>
                </a:pPr>
                <a:r>
                  <a:rPr lang="en-US" sz="18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Initialize the system at rest for an array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values</a:t>
                </a:r>
              </a:p>
              <a:p>
                <a:pPr>
                  <a:spcBef>
                    <a:spcPts val="800"/>
                  </a:spcBef>
                  <a:buClrTx/>
                  <a:buFont typeface="Arial" panose="020B0604020202020204" pitchFamily="34" charset="0"/>
                  <a:buChar char="•"/>
                </a:pPr>
                <a:r>
                  <a:rPr lang="en-US" sz="18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For each initial state, evolve in time until a flip occurs (when one arm inverts)</a:t>
                </a:r>
              </a:p>
              <a:p>
                <a:pPr>
                  <a:spcBef>
                    <a:spcPts val="800"/>
                  </a:spcBef>
                  <a:buClrTx/>
                  <a:buFont typeface="Arial" panose="020B0604020202020204" pitchFamily="34" charset="0"/>
                  <a:buChar char="•"/>
                </a:pPr>
                <a:r>
                  <a:rPr lang="en-US" sz="18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Color the point associated with the initial state according to how long it took until the flip occurred</a:t>
                </a:r>
              </a:p>
              <a:p>
                <a:pPr>
                  <a:spcBef>
                    <a:spcPts val="800"/>
                  </a:spcBef>
                  <a:buClrTx/>
                  <a:buFont typeface="Arial" panose="020B0604020202020204" pitchFamily="34" charset="0"/>
                  <a:buChar char="•"/>
                </a:pPr>
                <a:r>
                  <a:rPr lang="en-US" sz="18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White areas: initial conditions for which no flips are observed</a:t>
                </a:r>
              </a:p>
              <a:p>
                <a:pPr>
                  <a:spcBef>
                    <a:spcPts val="800"/>
                  </a:spcBef>
                  <a:buClrTx/>
                  <a:buFont typeface="Arial" panose="020B0604020202020204" pitchFamily="34" charset="0"/>
                  <a:buChar char="•"/>
                </a:pPr>
                <a:r>
                  <a:rPr lang="en-US" sz="18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White, lens-shaped region:  the “forbidden zone,” where flip events are energetically impossible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76800" y="2819400"/>
                <a:ext cx="3925385" cy="3886200"/>
              </a:xfrm>
              <a:blipFill rotWithShape="0">
                <a:blip r:embed="rId2"/>
                <a:stretch>
                  <a:fillRect l="-932" t="-1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Plotting a “Flip Portrait”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3239" y="6248400"/>
                <a:ext cx="42187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double-rod pendulum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𝑚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𝑚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𝑙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𝑙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239" y="6248400"/>
                <a:ext cx="4218761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723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111sec-lo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9" t="4990" r="9366"/>
          <a:stretch/>
        </p:blipFill>
        <p:spPr>
          <a:xfrm>
            <a:off x="304800" y="2398584"/>
            <a:ext cx="4409499" cy="377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8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Primary vs. Secondary Flips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111sec-lo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9" t="4990" r="9366"/>
          <a:stretch/>
        </p:blipFill>
        <p:spPr>
          <a:xfrm>
            <a:off x="522457" y="2583820"/>
            <a:ext cx="4330569" cy="3706067"/>
          </a:xfrm>
          <a:prstGeom prst="rect">
            <a:avLst/>
          </a:prstGeom>
        </p:spPr>
      </p:pic>
      <p:pic>
        <p:nvPicPr>
          <p:cNvPr id="5" name="Picture 4" descr="111primary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4" t="4218" r="23650"/>
          <a:stretch/>
        </p:blipFill>
        <p:spPr>
          <a:xfrm>
            <a:off x="4825997" y="2583821"/>
            <a:ext cx="3578646" cy="37060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037775" y="6289887"/>
                <a:ext cx="50684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double-rod pendulum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𝑚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𝑚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𝑙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𝑙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7775" y="6289887"/>
                <a:ext cx="5068449" cy="338554"/>
              </a:xfrm>
              <a:prstGeom prst="rect">
                <a:avLst/>
              </a:prstGeom>
              <a:blipFill rotWithShape="0">
                <a:blip r:embed="rId4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4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141primary-lo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3" t="9619" r="17786" b="5762"/>
          <a:stretch/>
        </p:blipFill>
        <p:spPr>
          <a:xfrm>
            <a:off x="5879884" y="3134497"/>
            <a:ext cx="3264116" cy="2910282"/>
          </a:xfrm>
          <a:prstGeom prst="rect">
            <a:avLst/>
          </a:prstGeom>
        </p:spPr>
      </p:pic>
      <p:pic>
        <p:nvPicPr>
          <p:cNvPr id="26" name="Picture 25" descr="131primary-lo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3" t="9620" r="24149" b="5247"/>
          <a:stretch/>
        </p:blipFill>
        <p:spPr>
          <a:xfrm>
            <a:off x="2959343" y="3124200"/>
            <a:ext cx="2977444" cy="2933003"/>
          </a:xfrm>
          <a:prstGeom prst="rect">
            <a:avLst/>
          </a:prstGeom>
        </p:spPr>
      </p:pic>
      <p:pic>
        <p:nvPicPr>
          <p:cNvPr id="24" name="Picture 23" descr="111sec-lo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3" t="9620" r="24149" b="5504"/>
          <a:stretch/>
        </p:blipFill>
        <p:spPr>
          <a:xfrm>
            <a:off x="42617" y="3146921"/>
            <a:ext cx="2963332" cy="291028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295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Three Cases of Pendulum Parameters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937792" y="6203976"/>
                <a:ext cx="50684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double-rod pendula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𝑚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𝑚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7792" y="6203976"/>
                <a:ext cx="5068449" cy="338554"/>
              </a:xfrm>
              <a:prstGeom prst="rect">
                <a:avLst/>
              </a:prstGeom>
              <a:blipFill rotWithShape="0">
                <a:blip r:embed="rId5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06900" y="2662535"/>
                <a:ext cx="26524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𝑙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𝑙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900" y="2662535"/>
                <a:ext cx="2652443" cy="46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24200" y="2662534"/>
                <a:ext cx="27518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3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𝑙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𝑙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2662534"/>
                <a:ext cx="2751869" cy="461665"/>
              </a:xfrm>
              <a:prstGeom prst="rect">
                <a:avLst/>
              </a:prstGeom>
              <a:blipFill rotWithShape="0">
                <a:blip r:embed="rId7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040925" y="2662533"/>
                <a:ext cx="281258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4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𝑙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𝑙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0925" y="2662533"/>
                <a:ext cx="2812587" cy="461665"/>
              </a:xfrm>
              <a:prstGeom prst="rect">
                <a:avLst/>
              </a:prstGeom>
              <a:blipFill rotWithShape="0">
                <a:blip r:embed="rId8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42617" y="2121270"/>
            <a:ext cx="4497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Secondary arm first-flip portraits: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41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0" y="304800"/>
            <a:ext cx="3505200" cy="990600"/>
          </a:xfrm>
        </p:spPr>
        <p:txBody>
          <a:bodyPr>
            <a:noAutofit/>
          </a:bodyPr>
          <a:lstStyle/>
          <a:p>
            <a:r>
              <a:rPr lang="en-US" sz="3600" dirty="0" smtClean="0"/>
              <a:t>References: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295400" y="1295400"/>
            <a:ext cx="7467600" cy="4724400"/>
          </a:xfrm>
        </p:spPr>
        <p:txBody>
          <a:bodyPr>
            <a:normAutofit lnSpcReduction="10000"/>
          </a:bodyPr>
          <a:lstStyle/>
          <a:p>
            <a:pPr>
              <a:buClr>
                <a:schemeClr val="tx1"/>
              </a:buClr>
            </a:pPr>
            <a:r>
              <a:rPr lang="en-US" sz="2400" dirty="0" smtClean="0"/>
              <a:t>R. W. Hamming, </a:t>
            </a:r>
            <a:r>
              <a:rPr lang="en-US" sz="2400" i="1" dirty="0" smtClean="0"/>
              <a:t>Numerical Methods for Scientists and Engineers </a:t>
            </a:r>
            <a:r>
              <a:rPr lang="en-US" sz="2400" dirty="0" smtClean="0"/>
              <a:t>(McGraw-Hill </a:t>
            </a:r>
            <a:r>
              <a:rPr lang="en-US" sz="2400" smtClean="0"/>
              <a:t>Book Company, 1962).</a:t>
            </a:r>
            <a:endParaRPr lang="en-US" sz="2400" dirty="0"/>
          </a:p>
          <a:p>
            <a:pPr>
              <a:buClr>
                <a:schemeClr val="tx1"/>
              </a:buClr>
            </a:pPr>
            <a:r>
              <a:rPr lang="en-US" sz="2400" dirty="0" smtClean="0"/>
              <a:t>J</a:t>
            </a:r>
            <a:r>
              <a:rPr lang="en-US" sz="2400" dirty="0"/>
              <a:t>. </a:t>
            </a:r>
            <a:r>
              <a:rPr lang="en-US" sz="2400" dirty="0" smtClean="0"/>
              <a:t>S. </a:t>
            </a:r>
            <a:r>
              <a:rPr lang="en-US" sz="2400" dirty="0" err="1" smtClean="0"/>
              <a:t>Heyl</a:t>
            </a:r>
            <a:r>
              <a:rPr lang="en-US" sz="2400" dirty="0" smtClean="0"/>
              <a:t>, </a:t>
            </a:r>
            <a:r>
              <a:rPr lang="en-US" sz="2400" i="1" dirty="0"/>
              <a:t>The Double Pendulum </a:t>
            </a:r>
            <a:r>
              <a:rPr lang="en-US" sz="2400" i="1" dirty="0" smtClean="0"/>
              <a:t>Fractal</a:t>
            </a:r>
            <a:r>
              <a:rPr lang="en-US" sz="2400" dirty="0" smtClean="0"/>
              <a:t>, August 2008 (unpublished).</a:t>
            </a:r>
          </a:p>
          <a:p>
            <a:pPr>
              <a:buClr>
                <a:schemeClr val="tx1"/>
              </a:buClr>
            </a:pPr>
            <a:r>
              <a:rPr lang="en-US" sz="2400" dirty="0" smtClean="0"/>
              <a:t>P. </a:t>
            </a:r>
            <a:r>
              <a:rPr lang="en-US" sz="2400" dirty="0" err="1" smtClean="0"/>
              <a:t>Meakin</a:t>
            </a:r>
            <a:r>
              <a:rPr lang="en-US" sz="2400" dirty="0" smtClean="0"/>
              <a:t>, </a:t>
            </a:r>
            <a:r>
              <a:rPr lang="en-US" sz="2400" i="1" dirty="0"/>
              <a:t>Fractals, Scaling, and Growth Far </a:t>
            </a:r>
            <a:r>
              <a:rPr lang="en-US" sz="2400" i="1" dirty="0" smtClean="0"/>
              <a:t>from Equilibrium</a:t>
            </a:r>
            <a:r>
              <a:rPr lang="en-US" sz="2400" dirty="0" smtClean="0"/>
              <a:t> (Cambridge University Press, 1998).</a:t>
            </a:r>
          </a:p>
          <a:p>
            <a:pPr>
              <a:buClr>
                <a:schemeClr val="tx1"/>
              </a:buClr>
            </a:pPr>
            <a:r>
              <a:rPr lang="en-US" sz="2400" dirty="0" smtClean="0"/>
              <a:t>E. P. Rodrigues</a:t>
            </a:r>
            <a:r>
              <a:rPr lang="en-US" sz="2400" dirty="0"/>
              <a:t>, </a:t>
            </a:r>
            <a:r>
              <a:rPr lang="en-US" sz="2400" dirty="0" smtClean="0"/>
              <a:t>M. S. Barbosa</a:t>
            </a:r>
            <a:r>
              <a:rPr lang="en-US" sz="2400" dirty="0"/>
              <a:t>, and </a:t>
            </a:r>
            <a:r>
              <a:rPr lang="en-US" sz="2400" dirty="0" smtClean="0"/>
              <a:t>L. da </a:t>
            </a:r>
            <a:r>
              <a:rPr lang="en-US" sz="2400" dirty="0"/>
              <a:t>F. </a:t>
            </a:r>
            <a:r>
              <a:rPr lang="en-US" sz="2400" dirty="0" smtClean="0"/>
              <a:t>Costa, Phys. Rev. </a:t>
            </a:r>
            <a:r>
              <a:rPr lang="en-US" sz="2400" dirty="0"/>
              <a:t>E </a:t>
            </a:r>
            <a:r>
              <a:rPr lang="en-US" sz="2400" b="1" dirty="0" smtClean="0"/>
              <a:t>72</a:t>
            </a:r>
            <a:r>
              <a:rPr lang="en-US" sz="2400" dirty="0" smtClean="0"/>
              <a:t>, 16707 </a:t>
            </a:r>
            <a:r>
              <a:rPr lang="en-US" sz="2400" dirty="0"/>
              <a:t>(</a:t>
            </a:r>
            <a:r>
              <a:rPr lang="en-US" sz="2400" dirty="0" smtClean="0"/>
              <a:t>2005).</a:t>
            </a:r>
          </a:p>
          <a:p>
            <a:pPr>
              <a:buClr>
                <a:schemeClr val="tx1"/>
              </a:buClr>
            </a:pPr>
            <a:r>
              <a:rPr lang="en-US" sz="2400" dirty="0" smtClean="0"/>
              <a:t>S. Strogatz</a:t>
            </a:r>
            <a:r>
              <a:rPr lang="en-US" sz="2400" dirty="0"/>
              <a:t>, </a:t>
            </a:r>
            <a:r>
              <a:rPr lang="en-US" sz="2400" i="1" dirty="0" smtClean="0"/>
              <a:t>Nonlinear </a:t>
            </a:r>
            <a:r>
              <a:rPr lang="en-US" sz="2400" i="1" dirty="0"/>
              <a:t>Dynamics and Chaos </a:t>
            </a:r>
            <a:r>
              <a:rPr lang="en-US" sz="2400" dirty="0" smtClean="0"/>
              <a:t>(Perseus </a:t>
            </a:r>
            <a:r>
              <a:rPr lang="en-US" sz="2400" dirty="0"/>
              <a:t>Books </a:t>
            </a:r>
            <a:r>
              <a:rPr lang="en-US" sz="2400" dirty="0" smtClean="0"/>
              <a:t>Publishing</a:t>
            </a:r>
            <a:r>
              <a:rPr lang="en-US" sz="2400" dirty="0"/>
              <a:t>, </a:t>
            </a:r>
            <a:r>
              <a:rPr lang="en-US" sz="2400" dirty="0" smtClean="0"/>
              <a:t>1994).</a:t>
            </a:r>
          </a:p>
          <a:p>
            <a:pPr>
              <a:buClr>
                <a:schemeClr val="tx1"/>
              </a:buClr>
            </a:pPr>
            <a:r>
              <a:rPr lang="de-DE" sz="2400" dirty="0" smtClean="0"/>
              <a:t>T</a:t>
            </a:r>
            <a:r>
              <a:rPr lang="de-DE" sz="2400" dirty="0"/>
              <a:t>. A. </a:t>
            </a:r>
            <a:r>
              <a:rPr lang="de-DE" sz="2400" dirty="0" smtClean="0"/>
              <a:t>Witten, Jr and </a:t>
            </a:r>
            <a:r>
              <a:rPr lang="de-DE" sz="2400" dirty="0"/>
              <a:t>L. M. Sander, Phys. Rev. Lett. </a:t>
            </a:r>
            <a:r>
              <a:rPr lang="de-DE" sz="2400" b="1" dirty="0"/>
              <a:t>47</a:t>
            </a:r>
            <a:r>
              <a:rPr lang="de-DE" sz="2400" dirty="0"/>
              <a:t>, 1400 </a:t>
            </a:r>
            <a:r>
              <a:rPr lang="de-DE" sz="2400" dirty="0" smtClean="0"/>
              <a:t>(1981).</a:t>
            </a:r>
            <a:endParaRPr lang="en-US" sz="240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640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600200" y="3008333"/>
            <a:ext cx="6858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</a:rPr>
              <a:t>Experiment</a:t>
            </a:r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2057400" y="3876912"/>
            <a:ext cx="6248400" cy="734910"/>
          </a:xfrm>
        </p:spPr>
        <p:txBody>
          <a:bodyPr>
            <a:normAutofit/>
          </a:bodyPr>
          <a:lstStyle/>
          <a:p>
            <a:r>
              <a:rPr lang="en-US" dirty="0" smtClean="0"/>
              <a:t>Design, build, observe</a:t>
            </a:r>
          </a:p>
        </p:txBody>
      </p:sp>
      <p:sp>
        <p:nvSpPr>
          <p:cNvPr id="8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600200" y="1494610"/>
            <a:ext cx="6858000" cy="1143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Theory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Content Placeholder 4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2057400" y="2369287"/>
            <a:ext cx="6248400" cy="734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Hypothesize, model, predict</a:t>
            </a:r>
          </a:p>
        </p:txBody>
      </p:sp>
      <p:sp>
        <p:nvSpPr>
          <p:cNvPr id="10" name="Title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600200" y="4522056"/>
            <a:ext cx="6858000" cy="1143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</a:rPr>
              <a:t>Computation</a:t>
            </a:r>
            <a:endParaRPr lang="en-US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Content Placeholder 4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2055341" y="5419027"/>
            <a:ext cx="6248400" cy="734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Visualize, simulate</a:t>
            </a:r>
          </a:p>
        </p:txBody>
      </p:sp>
      <p:sp>
        <p:nvSpPr>
          <p:cNvPr id="12" name="Title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838200" y="415694"/>
            <a:ext cx="6858000" cy="1143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/>
              <a:t>Physics Research:</a:t>
            </a:r>
            <a:endParaRPr lang="en-US" sz="6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874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0" y="381000"/>
            <a:ext cx="6781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Computation…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600200" y="1524000"/>
            <a:ext cx="6705600" cy="3352800"/>
          </a:xfrm>
        </p:spPr>
        <p:txBody>
          <a:bodyPr>
            <a:normAutofit/>
          </a:bodyPr>
          <a:lstStyle/>
          <a:p>
            <a:r>
              <a:rPr lang="en-US" dirty="0" smtClean="0"/>
              <a:t>Can be used to investigate models and scenarios that are too difficult or time consuming to evaluate by hand</a:t>
            </a:r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dirty="0" smtClean="0"/>
              <a:t>Offers an alternative to real experiments that are too expensive or hazardous to perform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00200" y="5105400"/>
            <a:ext cx="6934200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/>
              <a:t>“The purpose of computing is insight, not numbers.”	   	</a:t>
            </a:r>
            <a:r>
              <a:rPr lang="en-US" sz="2800" dirty="0" smtClean="0"/>
              <a:t>- R. W. Hamming</a:t>
            </a:r>
            <a:endParaRPr lang="en-US" sz="2800" u="sn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721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a Computation Capstone Project?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600200" y="1600200"/>
            <a:ext cx="6858000" cy="38100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Generally inexpensive, requiring few resources</a:t>
            </a:r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Can be relatively simple and accessible for undergraduate students</a:t>
            </a:r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Develops programming skills, which are often useful when students seek employment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674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0" y="6096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Partnership for Integration of Computation into Undergraduate Physics (PICUP)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295400" y="2057400"/>
            <a:ext cx="7391400" cy="3962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Seeks to expand the role of computation in the undergraduate physics curriculum</a:t>
            </a:r>
          </a:p>
          <a:p>
            <a:pPr marL="0" indent="0">
              <a:buNone/>
            </a:pPr>
            <a:endParaRPr lang="en-US" sz="900" dirty="0" smtClean="0"/>
          </a:p>
          <a:p>
            <a:r>
              <a:rPr lang="en-US" dirty="0" smtClean="0"/>
              <a:t>Provides exercise sets that can be downloaded and modified</a:t>
            </a:r>
          </a:p>
          <a:p>
            <a:pPr marL="0" indent="0">
              <a:buNone/>
            </a:pPr>
            <a:endParaRPr lang="en-US" sz="900" dirty="0" smtClean="0"/>
          </a:p>
          <a:p>
            <a:r>
              <a:rPr lang="en-US" dirty="0" smtClean="0"/>
              <a:t>Offers week-long faculty development workshops</a:t>
            </a:r>
            <a:endParaRPr lang="en-US" dirty="0"/>
          </a:p>
          <a:p>
            <a:pPr marL="0" indent="0">
              <a:buNone/>
            </a:pPr>
            <a:endParaRPr lang="en-US" sz="900" dirty="0"/>
          </a:p>
          <a:p>
            <a:r>
              <a:rPr lang="en-US" dirty="0" smtClean="0"/>
              <a:t>Visit http</a:t>
            </a:r>
            <a:r>
              <a:rPr lang="en-US" dirty="0"/>
              <a:t>://www.compadre.org/PICUP/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602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0" y="3048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Recent undergraduate computational physics projects at Salisbury University: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295400" y="1676400"/>
            <a:ext cx="6934200" cy="3886200"/>
          </a:xfrm>
        </p:spPr>
        <p:txBody>
          <a:bodyPr>
            <a:normAutofit fontScale="70000" lnSpcReduction="20000"/>
          </a:bodyPr>
          <a:lstStyle/>
          <a:p>
            <a:pPr>
              <a:buClr>
                <a:schemeClr val="tx1"/>
              </a:buClr>
            </a:pPr>
            <a:r>
              <a:rPr lang="en-US" sz="3400" i="1" dirty="0" smtClean="0">
                <a:solidFill>
                  <a:srgbClr val="0070C0"/>
                </a:solidFill>
              </a:rPr>
              <a:t>Computer Modeling of Adsorbate Configurations</a:t>
            </a:r>
            <a:r>
              <a:rPr lang="en-US" sz="3400" i="1" dirty="0" smtClean="0"/>
              <a:t>,</a:t>
            </a:r>
            <a:r>
              <a:rPr lang="en-US" sz="3400" dirty="0" smtClean="0"/>
              <a:t> Lisa Dean and Christian Schwarz</a:t>
            </a:r>
          </a:p>
          <a:p>
            <a:pPr marL="0" indent="0">
              <a:buNone/>
            </a:pPr>
            <a:endParaRPr lang="en-US" sz="1100" dirty="0" smtClean="0"/>
          </a:p>
          <a:p>
            <a:pPr>
              <a:buClr>
                <a:schemeClr val="tx1"/>
              </a:buClr>
            </a:pPr>
            <a:r>
              <a:rPr lang="en-US" sz="3400" i="1" dirty="0">
                <a:solidFill>
                  <a:srgbClr val="0070C0"/>
                </a:solidFill>
              </a:rPr>
              <a:t>Dynamics of </a:t>
            </a:r>
            <a:r>
              <a:rPr lang="en-US" sz="3400" i="1" dirty="0" smtClean="0">
                <a:solidFill>
                  <a:srgbClr val="0070C0"/>
                </a:solidFill>
              </a:rPr>
              <a:t>a Double </a:t>
            </a:r>
            <a:r>
              <a:rPr lang="en-US" sz="3400" i="1" dirty="0">
                <a:solidFill>
                  <a:srgbClr val="0070C0"/>
                </a:solidFill>
              </a:rPr>
              <a:t>Pendulum with Isosceles Triangle </a:t>
            </a:r>
            <a:r>
              <a:rPr lang="en-US" sz="3400" i="1" dirty="0" smtClean="0">
                <a:solidFill>
                  <a:srgbClr val="0070C0"/>
                </a:solidFill>
              </a:rPr>
              <a:t>Components</a:t>
            </a:r>
            <a:r>
              <a:rPr lang="en-US" sz="3400" dirty="0" smtClean="0"/>
              <a:t>, David Binkowski and Zachary Jackson</a:t>
            </a:r>
          </a:p>
          <a:p>
            <a:pPr marL="0" indent="0">
              <a:buNone/>
            </a:pPr>
            <a:endParaRPr lang="en-US" sz="1100" dirty="0" smtClean="0"/>
          </a:p>
          <a:p>
            <a:pPr>
              <a:buClr>
                <a:schemeClr val="tx1"/>
              </a:buClr>
            </a:pPr>
            <a:r>
              <a:rPr lang="en-US" sz="3400" i="1" dirty="0">
                <a:solidFill>
                  <a:srgbClr val="0070C0"/>
                </a:solidFill>
              </a:rPr>
              <a:t>Packing </a:t>
            </a:r>
            <a:r>
              <a:rPr lang="en-US" sz="3400" i="1" dirty="0" smtClean="0">
                <a:solidFill>
                  <a:srgbClr val="0070C0"/>
                </a:solidFill>
              </a:rPr>
              <a:t>Disks Optimally</a:t>
            </a:r>
            <a:r>
              <a:rPr lang="en-US" sz="3400" dirty="0" smtClean="0"/>
              <a:t>, Sarah Confrancisco</a:t>
            </a:r>
          </a:p>
          <a:p>
            <a:pPr marL="0" indent="0">
              <a:buNone/>
            </a:pPr>
            <a:endParaRPr lang="en-US" sz="1100" dirty="0" smtClean="0"/>
          </a:p>
          <a:p>
            <a:pPr>
              <a:buClr>
                <a:schemeClr val="tx1"/>
              </a:buClr>
            </a:pPr>
            <a:r>
              <a:rPr lang="en-US" sz="3400" i="1" dirty="0">
                <a:solidFill>
                  <a:srgbClr val="0070C0"/>
                </a:solidFill>
              </a:rPr>
              <a:t>Effect of Starting Location on Clusters Formed by Diffusion-Limited </a:t>
            </a:r>
            <a:r>
              <a:rPr lang="en-US" sz="3400" i="1" dirty="0" smtClean="0">
                <a:solidFill>
                  <a:srgbClr val="0070C0"/>
                </a:solidFill>
              </a:rPr>
              <a:t>Aggregation</a:t>
            </a:r>
          </a:p>
          <a:p>
            <a:pPr marL="0" indent="0">
              <a:buClr>
                <a:schemeClr val="tx1"/>
              </a:buClr>
              <a:buNone/>
            </a:pPr>
            <a:endParaRPr lang="en-US" sz="1300" dirty="0"/>
          </a:p>
          <a:p>
            <a:pPr>
              <a:buClr>
                <a:schemeClr val="tx1"/>
              </a:buClr>
            </a:pPr>
            <a:r>
              <a:rPr lang="en-US" sz="3400" i="1" dirty="0" smtClean="0">
                <a:solidFill>
                  <a:srgbClr val="0070C0"/>
                </a:solidFill>
              </a:rPr>
              <a:t>Fractals </a:t>
            </a:r>
            <a:r>
              <a:rPr lang="en-US" sz="3400" i="1" dirty="0">
                <a:solidFill>
                  <a:srgbClr val="0070C0"/>
                </a:solidFill>
              </a:rPr>
              <a:t>Hidden in the Dynamics of the Compound Double </a:t>
            </a:r>
            <a:r>
              <a:rPr lang="en-US" sz="3400" i="1" dirty="0" smtClean="0">
                <a:solidFill>
                  <a:srgbClr val="0070C0"/>
                </a:solidFill>
              </a:rPr>
              <a:t>Pendulum</a:t>
            </a:r>
          </a:p>
          <a:p>
            <a:pPr marL="0" indent="0">
              <a:buNone/>
            </a:pPr>
            <a:endParaRPr lang="en-US" sz="11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910281" y="5884057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Faculty mentors include Dr. Jeffrey Emmert and Dr. Gail Welsh</a:t>
            </a:r>
            <a:endParaRPr lang="en-US" sz="2400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3822192" y="5047488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, May Palace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358384" y="4242816"/>
            <a:ext cx="2438400" cy="429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, Louise Coltharp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086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258" y="480510"/>
            <a:ext cx="8240542" cy="89109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Diffusion-Limited Aggregation</a:t>
            </a:r>
            <a:endParaRPr lang="en-US" sz="4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46259" y="1828800"/>
            <a:ext cx="3820942" cy="449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  <a:buClr>
                <a:schemeClr val="tx1"/>
              </a:buClr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DLA is a growth process</a:t>
            </a:r>
          </a:p>
          <a:p>
            <a:pPr lvl="1">
              <a:spcBef>
                <a:spcPts val="8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Initialized by a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seed particle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8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Cluster forms as additional particles undergo random walks and attach themselves, one-by-one, to the cluster</a:t>
            </a:r>
          </a:p>
          <a:p>
            <a:pPr>
              <a:spcBef>
                <a:spcPts val="800"/>
              </a:spcBef>
              <a:buClr>
                <a:schemeClr val="tx1"/>
              </a:buClr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Random walk step size affects characteristics of the resulting cluster</a:t>
            </a:r>
          </a:p>
          <a:p>
            <a:pPr>
              <a:spcBef>
                <a:spcPts val="800"/>
              </a:spcBef>
              <a:buClr>
                <a:schemeClr val="tx1"/>
              </a:buClr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chose to create an off-lattice, two-dimensional simulation of DLA using identical particles</a:t>
            </a:r>
          </a:p>
        </p:txBody>
      </p:sp>
      <p:pic>
        <p:nvPicPr>
          <p:cNvPr id="7" name="Picture 6" descr="clust_2_10000_20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8334" r="21064" b="6250"/>
          <a:stretch/>
        </p:blipFill>
        <p:spPr>
          <a:xfrm>
            <a:off x="4267200" y="1917700"/>
            <a:ext cx="4600394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3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lust_2_10000_33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8" t="8333" r="25463" b="9375"/>
          <a:stretch/>
        </p:blipFill>
        <p:spPr>
          <a:xfrm>
            <a:off x="1479972" y="2512612"/>
            <a:ext cx="2653934" cy="3009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799"/>
            <a:ext cx="8382000" cy="1253491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Starting Location: </a:t>
            </a:r>
            <a:r>
              <a:rPr lang="en-US" sz="4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 Model </a:t>
            </a:r>
          </a:p>
        </p:txBody>
      </p:sp>
      <p:sp>
        <p:nvSpPr>
          <p:cNvPr id="5" name="Oval 4"/>
          <p:cNvSpPr/>
          <p:nvPr/>
        </p:nvSpPr>
        <p:spPr>
          <a:xfrm>
            <a:off x="533400" y="1740139"/>
            <a:ext cx="4547078" cy="4547078"/>
          </a:xfrm>
          <a:prstGeom prst="ellipse">
            <a:avLst/>
          </a:prstGeom>
          <a:noFill/>
          <a:ln w="15875" cmpd="sng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410200" y="1905000"/>
            <a:ext cx="3276600" cy="2971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particles diffuses from a “birth” circle </a:t>
            </a:r>
          </a:p>
          <a:p>
            <a:pPr>
              <a:buClr>
                <a:schemeClr val="tx1"/>
              </a:buClr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birth circle is kept far from the growing cluster</a:t>
            </a:r>
          </a:p>
        </p:txBody>
      </p:sp>
      <p:sp>
        <p:nvSpPr>
          <p:cNvPr id="11" name="Oval 10"/>
          <p:cNvSpPr/>
          <p:nvPr/>
        </p:nvSpPr>
        <p:spPr>
          <a:xfrm>
            <a:off x="1066800" y="2480608"/>
            <a:ext cx="64008" cy="640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057618" y="3886200"/>
            <a:ext cx="59436" cy="5943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56260" y="4495800"/>
            <a:ext cx="59436" cy="5943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20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repeatCount="400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0.00024 C 0.02378 0.00023 -0.00868 0.00162 0.01614 0.00185 C 0.01962 0.00185 0.03038 -0.00579 0.03038 -0.00487 C 0.0342 -0.0044 0.04375 -0.00834 0.04566 -0.0044 C 0.04722 -0.0007 0.04149 0.0118 0.0408 0.01805 C 0.03542 0.03402 0.03576 0.02708 0.02917 0.04189 C 0.02847 0.04814 0.0441 0.04236 0.04566 0.04722 C 0.04722 0.05208 0.03299 0.06319 0.03646 0.06712 C 0.03802 0.06851 0.05382 0.0787 0.05989 0.07847 C 0.06528 0.07847 0.06788 0.05972 0.0717 0.05787 C 0.07604 0.05625 0.07986 0.06736 0.08403 0.06828 C 0.0901 0.06574 0.09583 0.07731 0.10052 0.07662 C 0.10521 0.07569 0.09358 0.0581 0.09896 0.05879 C 0.10191 0.05763 0.11476 0.05717 0.11823 0.05787 C 0.12153 0.05833 0.1243 0.06365 0.12812 0.06759 C 0.13316 0.07106 0.13542 0.0824 0.13837 0.08703 " pathEditMode="relative" rAng="0" ptsTypes="AAAAAAAAAAAAAA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0" y="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repeatCount="4000" fill="remove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46 C -0.02552 -0.00046 -0.00312 -0.01018 -0.02448 -0.00949 C -0.02865 -0.00949 -0.03906 0.00764 -0.03906 0.00903 C -0.0375 0.01343 -0.04062 0.0294 -0.03906 0.03426 C -0.0375 0.04375 -0.03941 0.03704 -0.02153 0.04306 C -0.02865 0.05023 -0.0375 0.05417 -0.04514 0.06158 C -0.04653 0.0625 -0.05712 0.05371 -0.06354 0.04746 C -0.07066 0.04121 -0.07812 0.02986 -0.08455 0.02408 C -0.09201 0.01829 -0.08854 0.0463 -0.09757 0.03936 C -0.10208 0.04445 -0.10868 0.04977 -0.1125 0.05463 C -0.11615 0.05973 -0.10903 0.07408 -0.11215 0.08334 C -0.1151 0.08936 -0.13073 0.08264 -0.13351 0.08936 C -0.13542 0.0963 -0.1276 0.10602 -0.12778 0.11528 C -0.12899 0.1213 -0.13958 0.12107 -0.13958 0.12871 C -0.13941 0.13611 -0.12812 0.14792 -0.13264 0.15417 C -0.13559 0.15926 -0.15903 0.14931 -0.16389 0.15162 C -0.16962 0.15348 -0.17396 0.16644 -0.18056 0.16644 C -0.18299 0.16158 -0.18958 0.15348 -0.19045 0.15255 " pathEditMode="relative" rAng="0" ptsTypes="AAAAAAAAAAAAAAAAA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mph" presetSubtype="0" repeatCount="4000" fill="remove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069 C 0.01927 -0.00069 -0.00225 -0.03889 0.01719 -0.03565 C 0.01997 -0.03565 0.02934 -0.05509 0.03212 -0.05254 C 0.0349 -0.05046 0.03507 -0.03356 0.03438 -0.0206 C 0.03143 0.00926 0.05018 -0.00833 0.05434 -0.00833 C 0.0599 -0.01065 0.05729 -0.0294 0.06302 -0.03426 C 0.06736 -0.03935 0.07813 -0.03657 0.08455 -0.04004 C 0.09097 -0.0493 0.09879 -0.04838 0.10382 -0.05602 C 0.10816 -0.06342 0.10747 -0.07893 0.11181 -0.08727 C 0.11372 -0.09514 0.09809 -0.09815 0.10087 -0.10301 C 0.10226 -0.10694 0.12604 -0.0794 0.13108 -0.07963 C 0.13264 -0.08703 0.13368 -0.06065 0.1349 -0.06504 C 0.13646 -0.06458 0.14254 -0.07199 0.14705 -0.07037 C 0.15191 -0.06852 0.15816 -0.06666 0.16337 -0.0669 C 0.16858 -0.0669 0.17344 -0.06921 0.17917 -0.07106 C 0.18038 -0.07754 0.18559 -0.0831 0.18785 -0.08426 " pathEditMode="relative" rAng="0" ptsTypes="AAAAAAAAAAAAAAAA"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92" y="-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  <p:bldP spid="12" grpId="0" animBg="1"/>
      <p:bldP spid="12" grpId="1" animBg="1"/>
      <p:bldP spid="12" grpId="2" animBg="1"/>
      <p:bldP spid="12" grpId="3" animBg="1"/>
      <p:bldP spid="13" grpId="0" animBg="1"/>
      <p:bldP spid="13" grpId="1" animBg="1"/>
      <p:bldP spid="13" grpId="2" animBg="1"/>
      <p:bldP spid="13" grpId="3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atMod val="150000"/>
                <a:lumMod val="50000"/>
              </a:schemeClr>
              <a:schemeClr val="bg2">
                <a:satMod val="40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lust_2_10000_33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8" t="8333" r="25463" b="9375"/>
          <a:stretch/>
        </p:blipFill>
        <p:spPr>
          <a:xfrm>
            <a:off x="1479972" y="2512612"/>
            <a:ext cx="2653934" cy="3009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599" cy="123444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Starting Location: </a:t>
            </a:r>
            <a:r>
              <a:rPr lang="en-US" sz="4400" i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Random Start </a:t>
            </a:r>
            <a:endParaRPr lang="en-US" sz="4400" i="1" dirty="0">
              <a:solidFill>
                <a:schemeClr val="tx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410200" y="1905000"/>
            <a:ext cx="3200401" cy="3962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particle diffuses from a different random “birth” location near the growing cluster </a:t>
            </a:r>
          </a:p>
          <a:p>
            <a:pPr>
              <a:buClr>
                <a:schemeClr val="tx1"/>
              </a:buClr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birth location may not overlap the existing cluster</a:t>
            </a:r>
          </a:p>
        </p:txBody>
      </p:sp>
      <p:sp>
        <p:nvSpPr>
          <p:cNvPr id="12" name="Oval 11"/>
          <p:cNvSpPr/>
          <p:nvPr/>
        </p:nvSpPr>
        <p:spPr>
          <a:xfrm>
            <a:off x="533400" y="1740139"/>
            <a:ext cx="4547078" cy="4547078"/>
          </a:xfrm>
          <a:prstGeom prst="ellipse">
            <a:avLst/>
          </a:prstGeom>
          <a:noFill/>
          <a:ln w="15875" cmpd="sng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886200" y="2244002"/>
            <a:ext cx="64008" cy="640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276600" y="4343400"/>
            <a:ext cx="59436" cy="5943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225958" y="3954242"/>
            <a:ext cx="59436" cy="5943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49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repeatCount="400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4.44444E-6 C 0.02656 -4.44444E-6 0.0132 0.0007 0.01597 0.00394 C 0.01858 0.00857 0.01858 0.02269 0.01858 0.02269 C 0.0224 0.02269 0.01146 0.03195 0.00434 0.03866 C -0.00104 0.04167 -0.00729 0.04329 -0.00798 0.04954 C -0.0026 0.05602 0.00018 0.0507 0.00886 0.06389 C 0.00816 0.06852 0.00938 0.07176 0.01059 0.07639 C 0.01198 0.07963 0.01268 0.08125 0.01667 0.08542 C 0.01841 0.08727 -0.00694 0.08542 -0.00764 0.09537 C -0.00295 0.10186 0.00608 0.11274 0.00347 0.11598 C -0.00121 0.12014 -0.00989 0.11274 -0.01892 0.11598 C -0.0184 0.12223 -0.02048 0.12963 -0.01562 0.12963 C -0.01128 0.12801 -0.00017 0.13079 0.00556 0.13195 C 0.00799 0.13033 0.01285 0.13982 0.01389 0.14445 C 0.0125 0.14931 0.0092 0.15186 0.00243 0.1551 C -0.00191 0.16158 -0.00573 0.16019 -0.00868 0.16644 C -0.00885 0.17431 -0.0059 0.17755 -0.00607 0.1801 " pathEditMode="relative" rAng="0" ptsTypes="AAAAAAAAAAAAAAA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repeatCount="4000" fill="remove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69 C -0.00382 0.00532 -0.00382 0.00694 -0.00625 0.01505 C -0.0033 0.02037 -0.00174 0.01875 0.00226 0.02037 C 0.00989 0.01505 0.00382 0.02037 0.00746 0.01389 C 0.00746 0.00532 0.00677 0.00486 0.00903 -0.0044 C 0.00295 -0.00949 0.00677 -0.01042 0.00434 -0.01412 C 1.66667E-6 -0.01505 -0.0007 -0.0125 -0.00625 -0.01875 C -0.01077 -0.01481 -0.00382 -0.01806 -0.00625 -0.01343 C -0.0092 -0.01505 -0.00938 -0.0125 -0.01354 -0.01713 C -0.01719 -0.02315 -0.01458 -0.02199 -0.01632 -0.02662 " pathEditMode="relative" rAng="0" ptsTypes="AAAAAAAAAA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mph" presetSubtype="0" repeatCount="4000" fill="remove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2.96296E-6 C 0.01857 2.96296E-6 0.00902 -0.00371 0.01145 -0.00949 C 0.01319 -0.01852 0.01944 -0.03426 0.02222 -0.03172 C 0.02517 -0.02986 0.02621 -0.02871 0.02934 -0.01875 C 0.03246 -0.01389 0.03281 -0.00463 0.03211 2.96296E-6 C 0.0368 -0.00556 0.01406 0.00926 0.02014 0.00578 C 0.02691 -0.00348 0.00607 0.01365 -0.00365 0.01944 C -0.01563 0.02384 -0.02431 0.02777 -0.02292 0.02222 C -0.0217 0.01666 -0.02257 0.01065 -0.01459 -0.00301 C -0.01077 0.00671 -0.01285 0.04514 -0.01007 0.04004 C -0.00868 0.03565 0.00816 0.0419 0.01302 0.0419 C 0.02482 0.03588 0.04236 0.02615 0.04357 0.02199 C 0.04514 0.02199 0.04548 0.0081 0.0493 0.00856 C 0.05295 0.00949 0.06024 0.01759 0.06527 0.01713 C 0.07048 0.01713 0.06909 0.00509 0.07482 0.00324 C 0.07621 -0.00301 0.09027 -0.00324 0.09323 -0.0044 " pathEditMode="relative" rAng="0" ptsTypes="AAAAAAAAAAAAAAAA">
                                      <p:cBhvr>
                                        <p:cTn id="5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3" grpId="3" animBg="1"/>
      <p:bldP spid="14" grpId="0" animBg="1"/>
      <p:bldP spid="14" grpId="1" animBg="1"/>
      <p:bldP spid="14" grpId="2" animBg="1"/>
      <p:bldP spid="14" grpId="3" animBg="1"/>
      <p:bldP spid="15" grpId="0" animBg="1"/>
      <p:bldP spid="15" grpId="1" animBg="1"/>
      <p:bldP spid="15" grpId="2" animBg="1"/>
      <p:bldP spid="15" grpId="3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etnMj4SFfqbVIhVK0Rf8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etnMj4SFfqbVIhVK0Rf8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etnMj4SFfqbVIhVK0Rf8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heme/_rels/them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_rels/them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_rels/them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_rels/them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_rels/them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_rels/them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Trai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Capital">
  <a:themeElements>
    <a:clrScheme name="Capital">
      <a:dk1>
        <a:srgbClr val="000000"/>
      </a:dk1>
      <a:lt1>
        <a:srgbClr val="FFFFFF"/>
      </a:lt1>
      <a:dk2>
        <a:srgbClr val="6F6D5D"/>
      </a:dk2>
      <a:lt2>
        <a:srgbClr val="7C8F97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aveform">
  <a:themeElements>
    <a:clrScheme name="Custom 1">
      <a:dk1>
        <a:srgbClr val="000000"/>
      </a:dk1>
      <a:lt1>
        <a:srgbClr val="FFFFFF"/>
      </a:lt1>
      <a:dk2>
        <a:srgbClr val="6F6D5D"/>
      </a:dk2>
      <a:lt2>
        <a:srgbClr val="648C84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aveform">
  <a:themeElements>
    <a:clrScheme name="Custom 1">
      <a:dk1>
        <a:srgbClr val="000000"/>
      </a:dk1>
      <a:lt1>
        <a:srgbClr val="FFFFFF"/>
      </a:lt1>
      <a:dk2>
        <a:srgbClr val="6F6D5D"/>
      </a:dk2>
      <a:lt2>
        <a:srgbClr val="648C84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apital">
  <a:themeElements>
    <a:clrScheme name="Capital">
      <a:dk1>
        <a:srgbClr val="000000"/>
      </a:dk1>
      <a:lt1>
        <a:srgbClr val="FFFFFF"/>
      </a:lt1>
      <a:dk2>
        <a:srgbClr val="6F6D5D"/>
      </a:dk2>
      <a:lt2>
        <a:srgbClr val="7C8F97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Capital">
  <a:themeElements>
    <a:clrScheme name="Capital">
      <a:dk1>
        <a:srgbClr val="000000"/>
      </a:dk1>
      <a:lt1>
        <a:srgbClr val="FFFFFF"/>
      </a:lt1>
      <a:dk2>
        <a:srgbClr val="6F6D5D"/>
      </a:dk2>
      <a:lt2>
        <a:srgbClr val="7C8F97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Capital">
  <a:themeElements>
    <a:clrScheme name="Capital">
      <a:dk1>
        <a:srgbClr val="000000"/>
      </a:dk1>
      <a:lt1>
        <a:srgbClr val="FFFFFF"/>
      </a:lt1>
      <a:dk2>
        <a:srgbClr val="6F6D5D"/>
      </a:dk2>
      <a:lt2>
        <a:srgbClr val="7C8F97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3_Capital">
  <a:themeElements>
    <a:clrScheme name="Capital">
      <a:dk1>
        <a:srgbClr val="000000"/>
      </a:dk1>
      <a:lt1>
        <a:srgbClr val="FFFFFF"/>
      </a:lt1>
      <a:dk2>
        <a:srgbClr val="6F6D5D"/>
      </a:dk2>
      <a:lt2>
        <a:srgbClr val="7C8F97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4_Capital">
  <a:themeElements>
    <a:clrScheme name="Capital">
      <a:dk1>
        <a:srgbClr val="000000"/>
      </a:dk1>
      <a:lt1>
        <a:srgbClr val="FFFFFF"/>
      </a:lt1>
      <a:dk2>
        <a:srgbClr val="6F6D5D"/>
      </a:dk2>
      <a:lt2>
        <a:srgbClr val="7C8F97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5_Capital">
  <a:themeElements>
    <a:clrScheme name="Capital">
      <a:dk1>
        <a:srgbClr val="000000"/>
      </a:dk1>
      <a:lt1>
        <a:srgbClr val="FFFFFF"/>
      </a:lt1>
      <a:dk2>
        <a:srgbClr val="6F6D5D"/>
      </a:dk2>
      <a:lt2>
        <a:srgbClr val="7C8F97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BBC8FAA-EEEF-4048-9536-A7C4512102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Training presentation</Template>
  <TotalTime>0</TotalTime>
  <Words>1224</Words>
  <Application>Microsoft Office PowerPoint</Application>
  <PresentationFormat>On-screen Show (4:3)</PresentationFormat>
  <Paragraphs>161</Paragraphs>
  <Slides>19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Arial</vt:lpstr>
      <vt:lpstr>Brush Script MT</vt:lpstr>
      <vt:lpstr>Calibri</vt:lpstr>
      <vt:lpstr>Calisto MT</vt:lpstr>
      <vt:lpstr>Cambria Math</vt:lpstr>
      <vt:lpstr>Candara</vt:lpstr>
      <vt:lpstr>Georgia</vt:lpstr>
      <vt:lpstr>Symbol</vt:lpstr>
      <vt:lpstr>Wingdings</vt:lpstr>
      <vt:lpstr>Training</vt:lpstr>
      <vt:lpstr>Waveform</vt:lpstr>
      <vt:lpstr>1_Waveform</vt:lpstr>
      <vt:lpstr>Capital</vt:lpstr>
      <vt:lpstr>1_Capital</vt:lpstr>
      <vt:lpstr>2_Capital</vt:lpstr>
      <vt:lpstr>3_Capital</vt:lpstr>
      <vt:lpstr>4_Capital</vt:lpstr>
      <vt:lpstr>5_Capital</vt:lpstr>
      <vt:lpstr>6_Capital</vt:lpstr>
      <vt:lpstr>Capstone Projects Involving Computational Physics</vt:lpstr>
      <vt:lpstr>Experiment</vt:lpstr>
      <vt:lpstr>Computation…</vt:lpstr>
      <vt:lpstr>Why a Computation Capstone Project?</vt:lpstr>
      <vt:lpstr>Partnership for Integration of Computation into Undergraduate Physics (PICUP)</vt:lpstr>
      <vt:lpstr>Recent undergraduate computational physics projects at Salisbury University:</vt:lpstr>
      <vt:lpstr>Diffusion-Limited Aggregation</vt:lpstr>
      <vt:lpstr>Starting Location: Common Model </vt:lpstr>
      <vt:lpstr>Starting Location: Random Start </vt:lpstr>
      <vt:lpstr>Characterizing the Clusters</vt:lpstr>
      <vt:lpstr>PowerPoint Presentation</vt:lpstr>
      <vt:lpstr>PowerPoint Presentation</vt:lpstr>
      <vt:lpstr>PowerPoint Presentation</vt:lpstr>
      <vt:lpstr>PowerPoint Presentation</vt:lpstr>
      <vt:lpstr>The Compound Double Pendulum</vt:lpstr>
      <vt:lpstr>Plotting a “Flip Portrait”</vt:lpstr>
      <vt:lpstr>Primary vs. Secondary Flips</vt:lpstr>
      <vt:lpstr>Three Cases of Pendulum Parameters</vt:lpstr>
      <vt:lpstr>References: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2017-02-12T17:40:37Z</dcterms:created>
  <dcterms:modified xsi:type="dcterms:W3CDTF">2017-02-20T16:55:58Z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TC016745579991</vt:lpwstr>
  </property>
</Properties>
</file>